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68" r:id="rId3"/>
    <p:sldId id="267" r:id="rId4"/>
    <p:sldId id="269" r:id="rId5"/>
    <p:sldId id="270" r:id="rId6"/>
    <p:sldId id="271" r:id="rId7"/>
    <p:sldId id="257" r:id="rId8"/>
    <p:sldId id="258"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8" r:id="rId23"/>
    <p:sldId id="287" r:id="rId24"/>
    <p:sldId id="289"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9" d="100"/>
          <a:sy n="69" d="100"/>
        </p:scale>
        <p:origin x="96"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E9B29-59A3-4F47-A87A-319D7324C350}" type="doc">
      <dgm:prSet loTypeId="urn:microsoft.com/office/officeart/2005/8/layout/cycle8" loCatId="cycle" qsTypeId="urn:microsoft.com/office/officeart/2005/8/quickstyle/simple1" qsCatId="simple" csTypeId="urn:microsoft.com/office/officeart/2005/8/colors/accent1_2" csCatId="accent1" phldr="1"/>
      <dgm:spPr/>
    </dgm:pt>
    <dgm:pt modelId="{6B119F03-4E9B-4B0F-AB71-AA9970382598}">
      <dgm:prSet phldrT="[Text]"/>
      <dgm:spPr/>
      <dgm:t>
        <a:bodyPr/>
        <a:lstStyle/>
        <a:p>
          <a:r>
            <a:rPr lang="en-US" b="1" dirty="0" smtClean="0">
              <a:latin typeface="Arial" panose="020B0604020202020204" pitchFamily="34" charset="0"/>
              <a:cs typeface="Arial" panose="020B0604020202020204" pitchFamily="34" charset="0"/>
            </a:rPr>
            <a:t>Introduction with claim/controlling idea</a:t>
          </a:r>
          <a:endParaRPr lang="en-US" b="1" dirty="0">
            <a:latin typeface="Arial" panose="020B0604020202020204" pitchFamily="34" charset="0"/>
            <a:cs typeface="Arial" panose="020B0604020202020204" pitchFamily="34" charset="0"/>
          </a:endParaRPr>
        </a:p>
      </dgm:t>
    </dgm:pt>
    <dgm:pt modelId="{E53B8B53-29B9-4CA1-801A-D96B17548B92}" type="parTrans" cxnId="{4A7AA0B2-5AD5-4B2F-BD00-E429B3308E60}">
      <dgm:prSet/>
      <dgm:spPr/>
      <dgm:t>
        <a:bodyPr/>
        <a:lstStyle/>
        <a:p>
          <a:endParaRPr lang="en-US"/>
        </a:p>
      </dgm:t>
    </dgm:pt>
    <dgm:pt modelId="{477F5FBA-85B8-44D4-A330-E6F73BA4FDD6}" type="sibTrans" cxnId="{4A7AA0B2-5AD5-4B2F-BD00-E429B3308E60}">
      <dgm:prSet/>
      <dgm:spPr/>
      <dgm:t>
        <a:bodyPr/>
        <a:lstStyle/>
        <a:p>
          <a:endParaRPr lang="en-US"/>
        </a:p>
      </dgm:t>
    </dgm:pt>
    <dgm:pt modelId="{7F072C9F-18FA-4566-A944-910CDCF3E118}">
      <dgm:prSet phldrT="[Text]"/>
      <dgm:spPr/>
      <dgm:t>
        <a:bodyPr/>
        <a:lstStyle/>
        <a:p>
          <a:r>
            <a:rPr lang="en-US" b="1" dirty="0" smtClean="0">
              <a:latin typeface="Arial" panose="020B0604020202020204" pitchFamily="34" charset="0"/>
              <a:cs typeface="Arial" panose="020B0604020202020204" pitchFamily="34" charset="0"/>
            </a:rPr>
            <a:t>Body with cited evidence, elaboration, and counterclaim</a:t>
          </a:r>
          <a:endParaRPr lang="en-US" b="1" dirty="0">
            <a:latin typeface="Arial" panose="020B0604020202020204" pitchFamily="34" charset="0"/>
            <a:cs typeface="Arial" panose="020B0604020202020204" pitchFamily="34" charset="0"/>
          </a:endParaRPr>
        </a:p>
      </dgm:t>
    </dgm:pt>
    <dgm:pt modelId="{FB66ED0F-B6D8-4BDE-A605-E304C78271DC}" type="parTrans" cxnId="{1043C869-78A3-4012-A96B-FB2783A247B9}">
      <dgm:prSet/>
      <dgm:spPr/>
      <dgm:t>
        <a:bodyPr/>
        <a:lstStyle/>
        <a:p>
          <a:endParaRPr lang="en-US"/>
        </a:p>
      </dgm:t>
    </dgm:pt>
    <dgm:pt modelId="{3F97AF80-444D-4CAB-9138-C30109B55EB4}" type="sibTrans" cxnId="{1043C869-78A3-4012-A96B-FB2783A247B9}">
      <dgm:prSet/>
      <dgm:spPr/>
      <dgm:t>
        <a:bodyPr/>
        <a:lstStyle/>
        <a:p>
          <a:endParaRPr lang="en-US"/>
        </a:p>
      </dgm:t>
    </dgm:pt>
    <dgm:pt modelId="{11164FE2-7F34-4B90-B9ED-657FC0C63C7E}">
      <dgm:prSet phldrT="[Text]"/>
      <dgm:spPr/>
      <dgm:t>
        <a:bodyPr/>
        <a:lstStyle/>
        <a:p>
          <a:r>
            <a:rPr lang="en-US" b="1" dirty="0" smtClean="0">
              <a:latin typeface="Arial" panose="020B0604020202020204" pitchFamily="34" charset="0"/>
              <a:cs typeface="Arial" panose="020B0604020202020204" pitchFamily="34" charset="0"/>
            </a:rPr>
            <a:t>Conclusion with restated claim/controlling idea</a:t>
          </a:r>
          <a:endParaRPr lang="en-US" b="1" dirty="0">
            <a:latin typeface="Arial" panose="020B0604020202020204" pitchFamily="34" charset="0"/>
            <a:cs typeface="Arial" panose="020B0604020202020204" pitchFamily="34" charset="0"/>
          </a:endParaRPr>
        </a:p>
      </dgm:t>
    </dgm:pt>
    <dgm:pt modelId="{3842BD7A-DAF9-4E2E-8320-B57711E900A0}" type="parTrans" cxnId="{C2DE3B69-A496-4734-AB6F-AB9209AE6CE5}">
      <dgm:prSet/>
      <dgm:spPr/>
      <dgm:t>
        <a:bodyPr/>
        <a:lstStyle/>
        <a:p>
          <a:endParaRPr lang="en-US"/>
        </a:p>
      </dgm:t>
    </dgm:pt>
    <dgm:pt modelId="{DD4856C4-E424-4985-A822-0A49241FAE23}" type="sibTrans" cxnId="{C2DE3B69-A496-4734-AB6F-AB9209AE6CE5}">
      <dgm:prSet/>
      <dgm:spPr/>
      <dgm:t>
        <a:bodyPr/>
        <a:lstStyle/>
        <a:p>
          <a:endParaRPr lang="en-US"/>
        </a:p>
      </dgm:t>
    </dgm:pt>
    <dgm:pt modelId="{B2696CED-4C1E-4E91-82F5-F780159D0396}" type="pres">
      <dgm:prSet presAssocID="{A16E9B29-59A3-4F47-A87A-319D7324C350}" presName="compositeShape" presStyleCnt="0">
        <dgm:presLayoutVars>
          <dgm:chMax val="7"/>
          <dgm:dir/>
          <dgm:resizeHandles val="exact"/>
        </dgm:presLayoutVars>
      </dgm:prSet>
      <dgm:spPr/>
    </dgm:pt>
    <dgm:pt modelId="{B9B21B18-5E0E-497D-B0C7-9785B83A5819}" type="pres">
      <dgm:prSet presAssocID="{A16E9B29-59A3-4F47-A87A-319D7324C350}" presName="wedge1" presStyleLbl="node1" presStyleIdx="0" presStyleCnt="3"/>
      <dgm:spPr/>
      <dgm:t>
        <a:bodyPr/>
        <a:lstStyle/>
        <a:p>
          <a:endParaRPr lang="en-US"/>
        </a:p>
      </dgm:t>
    </dgm:pt>
    <dgm:pt modelId="{54F50661-91D8-4E3E-A8BC-A9729057F6FE}" type="pres">
      <dgm:prSet presAssocID="{A16E9B29-59A3-4F47-A87A-319D7324C350}" presName="dummy1a" presStyleCnt="0"/>
      <dgm:spPr/>
    </dgm:pt>
    <dgm:pt modelId="{48620E0F-D763-4787-9831-C2E84A549F52}" type="pres">
      <dgm:prSet presAssocID="{A16E9B29-59A3-4F47-A87A-319D7324C350}" presName="dummy1b" presStyleCnt="0"/>
      <dgm:spPr/>
    </dgm:pt>
    <dgm:pt modelId="{2556DFFB-A5E0-48E0-A2FA-BCE8B99A361B}" type="pres">
      <dgm:prSet presAssocID="{A16E9B29-59A3-4F47-A87A-319D7324C350}" presName="wedge1Tx" presStyleLbl="node1" presStyleIdx="0" presStyleCnt="3">
        <dgm:presLayoutVars>
          <dgm:chMax val="0"/>
          <dgm:chPref val="0"/>
          <dgm:bulletEnabled val="1"/>
        </dgm:presLayoutVars>
      </dgm:prSet>
      <dgm:spPr/>
      <dgm:t>
        <a:bodyPr/>
        <a:lstStyle/>
        <a:p>
          <a:endParaRPr lang="en-US"/>
        </a:p>
      </dgm:t>
    </dgm:pt>
    <dgm:pt modelId="{79B4EACD-577A-4E18-BC1A-E8317BC5AB1A}" type="pres">
      <dgm:prSet presAssocID="{A16E9B29-59A3-4F47-A87A-319D7324C350}" presName="wedge2" presStyleLbl="node1" presStyleIdx="1" presStyleCnt="3"/>
      <dgm:spPr/>
      <dgm:t>
        <a:bodyPr/>
        <a:lstStyle/>
        <a:p>
          <a:endParaRPr lang="en-US"/>
        </a:p>
      </dgm:t>
    </dgm:pt>
    <dgm:pt modelId="{16CD100D-4137-441C-9131-A7806D361F56}" type="pres">
      <dgm:prSet presAssocID="{A16E9B29-59A3-4F47-A87A-319D7324C350}" presName="dummy2a" presStyleCnt="0"/>
      <dgm:spPr/>
    </dgm:pt>
    <dgm:pt modelId="{5B8EF9D4-1D5E-414C-BA49-E8D3E3D872E6}" type="pres">
      <dgm:prSet presAssocID="{A16E9B29-59A3-4F47-A87A-319D7324C350}" presName="dummy2b" presStyleCnt="0"/>
      <dgm:spPr/>
    </dgm:pt>
    <dgm:pt modelId="{364665F5-31D6-458D-9C05-9521B8033444}" type="pres">
      <dgm:prSet presAssocID="{A16E9B29-59A3-4F47-A87A-319D7324C350}" presName="wedge2Tx" presStyleLbl="node1" presStyleIdx="1" presStyleCnt="3">
        <dgm:presLayoutVars>
          <dgm:chMax val="0"/>
          <dgm:chPref val="0"/>
          <dgm:bulletEnabled val="1"/>
        </dgm:presLayoutVars>
      </dgm:prSet>
      <dgm:spPr/>
      <dgm:t>
        <a:bodyPr/>
        <a:lstStyle/>
        <a:p>
          <a:endParaRPr lang="en-US"/>
        </a:p>
      </dgm:t>
    </dgm:pt>
    <dgm:pt modelId="{FA057641-5416-4A43-9F12-C7BE439EEB2B}" type="pres">
      <dgm:prSet presAssocID="{A16E9B29-59A3-4F47-A87A-319D7324C350}" presName="wedge3" presStyleLbl="node1" presStyleIdx="2" presStyleCnt="3"/>
      <dgm:spPr/>
      <dgm:t>
        <a:bodyPr/>
        <a:lstStyle/>
        <a:p>
          <a:endParaRPr lang="en-US"/>
        </a:p>
      </dgm:t>
    </dgm:pt>
    <dgm:pt modelId="{D493A705-45D7-465F-9528-E3B07A3AF8F6}" type="pres">
      <dgm:prSet presAssocID="{A16E9B29-59A3-4F47-A87A-319D7324C350}" presName="dummy3a" presStyleCnt="0"/>
      <dgm:spPr/>
    </dgm:pt>
    <dgm:pt modelId="{B357441F-DCE5-42AD-B10B-B1ABCAD99C17}" type="pres">
      <dgm:prSet presAssocID="{A16E9B29-59A3-4F47-A87A-319D7324C350}" presName="dummy3b" presStyleCnt="0"/>
      <dgm:spPr/>
    </dgm:pt>
    <dgm:pt modelId="{F05FAA6A-3BC6-464D-8F3F-190A8A293710}" type="pres">
      <dgm:prSet presAssocID="{A16E9B29-59A3-4F47-A87A-319D7324C350}" presName="wedge3Tx" presStyleLbl="node1" presStyleIdx="2" presStyleCnt="3">
        <dgm:presLayoutVars>
          <dgm:chMax val="0"/>
          <dgm:chPref val="0"/>
          <dgm:bulletEnabled val="1"/>
        </dgm:presLayoutVars>
      </dgm:prSet>
      <dgm:spPr/>
      <dgm:t>
        <a:bodyPr/>
        <a:lstStyle/>
        <a:p>
          <a:endParaRPr lang="en-US"/>
        </a:p>
      </dgm:t>
    </dgm:pt>
    <dgm:pt modelId="{5D25EB29-3C2D-4162-9A45-64DCC683CCF3}" type="pres">
      <dgm:prSet presAssocID="{477F5FBA-85B8-44D4-A330-E6F73BA4FDD6}" presName="arrowWedge1" presStyleLbl="fgSibTrans2D1" presStyleIdx="0" presStyleCnt="3"/>
      <dgm:spPr/>
    </dgm:pt>
    <dgm:pt modelId="{DE1129C0-FAF2-4AF4-AC71-BC4E8680FE71}" type="pres">
      <dgm:prSet presAssocID="{3F97AF80-444D-4CAB-9138-C30109B55EB4}" presName="arrowWedge2" presStyleLbl="fgSibTrans2D1" presStyleIdx="1" presStyleCnt="3"/>
      <dgm:spPr/>
    </dgm:pt>
    <dgm:pt modelId="{64431B09-501B-4A7A-BE22-ED09E9DB2C6E}" type="pres">
      <dgm:prSet presAssocID="{DD4856C4-E424-4985-A822-0A49241FAE23}" presName="arrowWedge3" presStyleLbl="fgSibTrans2D1" presStyleIdx="2" presStyleCnt="3"/>
      <dgm:spPr/>
    </dgm:pt>
  </dgm:ptLst>
  <dgm:cxnLst>
    <dgm:cxn modelId="{02F79AA0-C516-4EBC-AC2A-3255F31FCD72}" type="presOf" srcId="{11164FE2-7F34-4B90-B9ED-657FC0C63C7E}" destId="{F05FAA6A-3BC6-464D-8F3F-190A8A293710}" srcOrd="1" destOrd="0" presId="urn:microsoft.com/office/officeart/2005/8/layout/cycle8"/>
    <dgm:cxn modelId="{5BC0D6E1-3840-40FB-891B-22DF24990F9E}" type="presOf" srcId="{7F072C9F-18FA-4566-A944-910CDCF3E118}" destId="{364665F5-31D6-458D-9C05-9521B8033444}" srcOrd="1" destOrd="0" presId="urn:microsoft.com/office/officeart/2005/8/layout/cycle8"/>
    <dgm:cxn modelId="{C2DE3B69-A496-4734-AB6F-AB9209AE6CE5}" srcId="{A16E9B29-59A3-4F47-A87A-319D7324C350}" destId="{11164FE2-7F34-4B90-B9ED-657FC0C63C7E}" srcOrd="2" destOrd="0" parTransId="{3842BD7A-DAF9-4E2E-8320-B57711E900A0}" sibTransId="{DD4856C4-E424-4985-A822-0A49241FAE23}"/>
    <dgm:cxn modelId="{4A7AA0B2-5AD5-4B2F-BD00-E429B3308E60}" srcId="{A16E9B29-59A3-4F47-A87A-319D7324C350}" destId="{6B119F03-4E9B-4B0F-AB71-AA9970382598}" srcOrd="0" destOrd="0" parTransId="{E53B8B53-29B9-4CA1-801A-D96B17548B92}" sibTransId="{477F5FBA-85B8-44D4-A330-E6F73BA4FDD6}"/>
    <dgm:cxn modelId="{1043C869-78A3-4012-A96B-FB2783A247B9}" srcId="{A16E9B29-59A3-4F47-A87A-319D7324C350}" destId="{7F072C9F-18FA-4566-A944-910CDCF3E118}" srcOrd="1" destOrd="0" parTransId="{FB66ED0F-B6D8-4BDE-A605-E304C78271DC}" sibTransId="{3F97AF80-444D-4CAB-9138-C30109B55EB4}"/>
    <dgm:cxn modelId="{348E0739-208B-4515-8963-6781E5D4DC08}" type="presOf" srcId="{A16E9B29-59A3-4F47-A87A-319D7324C350}" destId="{B2696CED-4C1E-4E91-82F5-F780159D0396}" srcOrd="0" destOrd="0" presId="urn:microsoft.com/office/officeart/2005/8/layout/cycle8"/>
    <dgm:cxn modelId="{A3E956B7-6293-43F9-A447-94BA9EEA90E9}" type="presOf" srcId="{6B119F03-4E9B-4B0F-AB71-AA9970382598}" destId="{2556DFFB-A5E0-48E0-A2FA-BCE8B99A361B}" srcOrd="1" destOrd="0" presId="urn:microsoft.com/office/officeart/2005/8/layout/cycle8"/>
    <dgm:cxn modelId="{78EBA073-888F-4403-9E69-B583D8071E6D}" type="presOf" srcId="{6B119F03-4E9B-4B0F-AB71-AA9970382598}" destId="{B9B21B18-5E0E-497D-B0C7-9785B83A5819}" srcOrd="0" destOrd="0" presId="urn:microsoft.com/office/officeart/2005/8/layout/cycle8"/>
    <dgm:cxn modelId="{31A2A214-1DCF-4794-926D-5602B406EE15}" type="presOf" srcId="{7F072C9F-18FA-4566-A944-910CDCF3E118}" destId="{79B4EACD-577A-4E18-BC1A-E8317BC5AB1A}" srcOrd="0" destOrd="0" presId="urn:microsoft.com/office/officeart/2005/8/layout/cycle8"/>
    <dgm:cxn modelId="{305E8CC9-F90B-4AB4-901A-A46AC6126956}" type="presOf" srcId="{11164FE2-7F34-4B90-B9ED-657FC0C63C7E}" destId="{FA057641-5416-4A43-9F12-C7BE439EEB2B}" srcOrd="0" destOrd="0" presId="urn:microsoft.com/office/officeart/2005/8/layout/cycle8"/>
    <dgm:cxn modelId="{983C7BBA-BB84-4914-9B51-49D235B121F1}" type="presParOf" srcId="{B2696CED-4C1E-4E91-82F5-F780159D0396}" destId="{B9B21B18-5E0E-497D-B0C7-9785B83A5819}" srcOrd="0" destOrd="0" presId="urn:microsoft.com/office/officeart/2005/8/layout/cycle8"/>
    <dgm:cxn modelId="{5A785230-D618-4924-9577-7B67114E7579}" type="presParOf" srcId="{B2696CED-4C1E-4E91-82F5-F780159D0396}" destId="{54F50661-91D8-4E3E-A8BC-A9729057F6FE}" srcOrd="1" destOrd="0" presId="urn:microsoft.com/office/officeart/2005/8/layout/cycle8"/>
    <dgm:cxn modelId="{1CF216ED-D6AB-4CBD-B91A-7357CE4A332E}" type="presParOf" srcId="{B2696CED-4C1E-4E91-82F5-F780159D0396}" destId="{48620E0F-D763-4787-9831-C2E84A549F52}" srcOrd="2" destOrd="0" presId="urn:microsoft.com/office/officeart/2005/8/layout/cycle8"/>
    <dgm:cxn modelId="{4009F5D1-4CB7-48EB-9131-DE7B77153F1C}" type="presParOf" srcId="{B2696CED-4C1E-4E91-82F5-F780159D0396}" destId="{2556DFFB-A5E0-48E0-A2FA-BCE8B99A361B}" srcOrd="3" destOrd="0" presId="urn:microsoft.com/office/officeart/2005/8/layout/cycle8"/>
    <dgm:cxn modelId="{343199C7-7C24-4B7B-B6B8-0571DF24E0E8}" type="presParOf" srcId="{B2696CED-4C1E-4E91-82F5-F780159D0396}" destId="{79B4EACD-577A-4E18-BC1A-E8317BC5AB1A}" srcOrd="4" destOrd="0" presId="urn:microsoft.com/office/officeart/2005/8/layout/cycle8"/>
    <dgm:cxn modelId="{39D14F4A-3A71-4591-B0A7-E75FA498B60C}" type="presParOf" srcId="{B2696CED-4C1E-4E91-82F5-F780159D0396}" destId="{16CD100D-4137-441C-9131-A7806D361F56}" srcOrd="5" destOrd="0" presId="urn:microsoft.com/office/officeart/2005/8/layout/cycle8"/>
    <dgm:cxn modelId="{75044AE3-7079-4184-98C0-0572EB13481E}" type="presParOf" srcId="{B2696CED-4C1E-4E91-82F5-F780159D0396}" destId="{5B8EF9D4-1D5E-414C-BA49-E8D3E3D872E6}" srcOrd="6" destOrd="0" presId="urn:microsoft.com/office/officeart/2005/8/layout/cycle8"/>
    <dgm:cxn modelId="{2E096753-AB09-4421-BA0C-4C9514E4DF37}" type="presParOf" srcId="{B2696CED-4C1E-4E91-82F5-F780159D0396}" destId="{364665F5-31D6-458D-9C05-9521B8033444}" srcOrd="7" destOrd="0" presId="urn:microsoft.com/office/officeart/2005/8/layout/cycle8"/>
    <dgm:cxn modelId="{B55F9DC3-735B-43F7-86D8-3BEECFFF914A}" type="presParOf" srcId="{B2696CED-4C1E-4E91-82F5-F780159D0396}" destId="{FA057641-5416-4A43-9F12-C7BE439EEB2B}" srcOrd="8" destOrd="0" presId="urn:microsoft.com/office/officeart/2005/8/layout/cycle8"/>
    <dgm:cxn modelId="{37491240-AAB2-420B-A52D-0B7CEA27D9BB}" type="presParOf" srcId="{B2696CED-4C1E-4E91-82F5-F780159D0396}" destId="{D493A705-45D7-465F-9528-E3B07A3AF8F6}" srcOrd="9" destOrd="0" presId="urn:microsoft.com/office/officeart/2005/8/layout/cycle8"/>
    <dgm:cxn modelId="{9BD2DDD8-3A0F-4AC5-A0EA-31ED921A5E68}" type="presParOf" srcId="{B2696CED-4C1E-4E91-82F5-F780159D0396}" destId="{B357441F-DCE5-42AD-B10B-B1ABCAD99C17}" srcOrd="10" destOrd="0" presId="urn:microsoft.com/office/officeart/2005/8/layout/cycle8"/>
    <dgm:cxn modelId="{60965A44-4674-45DF-9BE3-7E0B336D6D0F}" type="presParOf" srcId="{B2696CED-4C1E-4E91-82F5-F780159D0396}" destId="{F05FAA6A-3BC6-464D-8F3F-190A8A293710}" srcOrd="11" destOrd="0" presId="urn:microsoft.com/office/officeart/2005/8/layout/cycle8"/>
    <dgm:cxn modelId="{DC58913C-B821-4EE7-BB9B-177AB4C8FDDF}" type="presParOf" srcId="{B2696CED-4C1E-4E91-82F5-F780159D0396}" destId="{5D25EB29-3C2D-4162-9A45-64DCC683CCF3}" srcOrd="12" destOrd="0" presId="urn:microsoft.com/office/officeart/2005/8/layout/cycle8"/>
    <dgm:cxn modelId="{21029391-8A25-444C-BA9C-65AC56315FDA}" type="presParOf" srcId="{B2696CED-4C1E-4E91-82F5-F780159D0396}" destId="{DE1129C0-FAF2-4AF4-AC71-BC4E8680FE71}" srcOrd="13" destOrd="0" presId="urn:microsoft.com/office/officeart/2005/8/layout/cycle8"/>
    <dgm:cxn modelId="{1B0523D3-9466-45C7-865B-FB4E4129B4E0}" type="presParOf" srcId="{B2696CED-4C1E-4E91-82F5-F780159D0396}" destId="{64431B09-501B-4A7A-BE22-ED09E9DB2C6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B590DD6-8401-4257-80C2-3E61E73986E9}" type="datetimeFigureOut">
              <a:rPr lang="en-US" smtClean="0"/>
              <a:t>2/13/2015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C9AFB13-0B04-469C-A687-ADE75B729AA4}" type="slidenum">
              <a:rPr lang="en-US" smtClean="0"/>
              <a:t>‹#›</a:t>
            </a:fld>
            <a:endParaRPr lang="en-US"/>
          </a:p>
        </p:txBody>
      </p:sp>
    </p:spTree>
    <p:extLst>
      <p:ext uri="{BB962C8B-B14F-4D97-AF65-F5344CB8AC3E}">
        <p14:creationId xmlns:p14="http://schemas.microsoft.com/office/powerpoint/2010/main" val="32586777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287354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322168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330585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693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4215606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093196-BD3D-4EED-9FBE-3E6377B7C52C}" type="datetimeFigureOut">
              <a:rPr lang="en-US" smtClean="0"/>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274282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093196-BD3D-4EED-9FBE-3E6377B7C52C}" type="datetimeFigureOut">
              <a:rPr lang="en-US" smtClean="0"/>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79986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84866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26317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53605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93196-BD3D-4EED-9FBE-3E6377B7C52C}"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62730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93196-BD3D-4EED-9FBE-3E6377B7C52C}"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61093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93196-BD3D-4EED-9FBE-3E6377B7C52C}" type="datetimeFigureOut">
              <a:rPr lang="en-US" smtClean="0"/>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226623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93196-BD3D-4EED-9FBE-3E6377B7C52C}" type="datetimeFigureOut">
              <a:rPr lang="en-US" smtClean="0"/>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20055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93196-BD3D-4EED-9FBE-3E6377B7C52C}" type="datetimeFigureOut">
              <a:rPr lang="en-US" smtClean="0"/>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76257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402418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366358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7093196-BD3D-4EED-9FBE-3E6377B7C52C}" type="datetimeFigureOut">
              <a:rPr lang="en-US" smtClean="0"/>
              <a:t>2/13/2015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971D357-8BA0-465E-BF3D-760CE635B1C0}" type="slidenum">
              <a:rPr lang="en-US" smtClean="0"/>
              <a:t>‹#›</a:t>
            </a:fld>
            <a:endParaRPr lang="en-US"/>
          </a:p>
        </p:txBody>
      </p:sp>
    </p:spTree>
    <p:extLst>
      <p:ext uri="{BB962C8B-B14F-4D97-AF65-F5344CB8AC3E}">
        <p14:creationId xmlns:p14="http://schemas.microsoft.com/office/powerpoint/2010/main" val="26828304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orales8la.weebly.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The Argumentative Essay</a:t>
            </a:r>
            <a:endParaRPr lang="en-US" sz="6000" b="1" dirty="0"/>
          </a:p>
        </p:txBody>
      </p:sp>
      <p:sp>
        <p:nvSpPr>
          <p:cNvPr id="3" name="Subtitle 2"/>
          <p:cNvSpPr>
            <a:spLocks noGrp="1"/>
          </p:cNvSpPr>
          <p:nvPr>
            <p:ph type="subTitle" idx="1"/>
          </p:nvPr>
        </p:nvSpPr>
        <p:spPr/>
        <p:txBody>
          <a:bodyPr>
            <a:normAutofit/>
          </a:bodyPr>
          <a:lstStyle/>
          <a:p>
            <a:r>
              <a:rPr lang="en-US" sz="2800" dirty="0" smtClean="0"/>
              <a:t>I’m right and you’re wrong</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085" y="4307032"/>
            <a:ext cx="2381250"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6949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and Counterclaims!</a:t>
            </a:r>
            <a:endParaRPr lang="en-US" dirty="0"/>
          </a:p>
        </p:txBody>
      </p:sp>
      <p:sp>
        <p:nvSpPr>
          <p:cNvPr id="3" name="Content Placeholder 2"/>
          <p:cNvSpPr>
            <a:spLocks noGrp="1"/>
          </p:cNvSpPr>
          <p:nvPr>
            <p:ph idx="1"/>
          </p:nvPr>
        </p:nvSpPr>
        <p:spPr>
          <a:xfrm>
            <a:off x="913795" y="1732449"/>
            <a:ext cx="3644350" cy="4058751"/>
          </a:xfrm>
        </p:spPr>
        <p:txBody>
          <a:bodyPr>
            <a:normAutofit/>
          </a:bodyPr>
          <a:lstStyle/>
          <a:p>
            <a:r>
              <a:rPr lang="en-US" sz="2800" b="1" dirty="0" smtClean="0">
                <a:solidFill>
                  <a:srgbClr val="FF0000"/>
                </a:solidFill>
              </a:rPr>
              <a:t>W</a:t>
            </a:r>
            <a:r>
              <a:rPr lang="en-US" sz="2800" dirty="0" smtClean="0"/>
              <a:t> - while</a:t>
            </a:r>
          </a:p>
          <a:p>
            <a:r>
              <a:rPr lang="en-US" sz="2800" b="1" dirty="0" smtClean="0">
                <a:solidFill>
                  <a:srgbClr val="FF0000"/>
                </a:solidFill>
              </a:rPr>
              <a:t>A</a:t>
            </a:r>
            <a:r>
              <a:rPr lang="en-US" sz="2800" dirty="0" smtClean="0"/>
              <a:t> – although</a:t>
            </a:r>
          </a:p>
          <a:p>
            <a:r>
              <a:rPr lang="en-US" sz="2800" b="1" dirty="0" smtClean="0">
                <a:solidFill>
                  <a:srgbClr val="FF0000"/>
                </a:solidFill>
              </a:rPr>
              <a:t>I</a:t>
            </a:r>
            <a:r>
              <a:rPr lang="en-US" sz="2800" dirty="0" smtClean="0"/>
              <a:t> – in spite of</a:t>
            </a:r>
          </a:p>
          <a:p>
            <a:r>
              <a:rPr lang="en-US" sz="2800" b="1" dirty="0" smtClean="0">
                <a:solidFill>
                  <a:srgbClr val="FF0000"/>
                </a:solidFill>
              </a:rPr>
              <a:t>T</a:t>
            </a:r>
            <a:r>
              <a:rPr lang="en-US" sz="2800" dirty="0" smtClean="0"/>
              <a:t> - though</a:t>
            </a:r>
          </a:p>
          <a:p>
            <a:r>
              <a:rPr lang="en-US" sz="2800" b="1" dirty="0" smtClean="0">
                <a:solidFill>
                  <a:srgbClr val="FF0000"/>
                </a:solidFill>
              </a:rPr>
              <a:t>E</a:t>
            </a:r>
            <a:r>
              <a:rPr lang="en-US" sz="2800" dirty="0" smtClean="0"/>
              <a:t> – even though</a:t>
            </a:r>
          </a:p>
          <a:p>
            <a:r>
              <a:rPr lang="en-US" sz="2800" b="1" dirty="0" smtClean="0">
                <a:solidFill>
                  <a:srgbClr val="FF0000"/>
                </a:solidFill>
              </a:rPr>
              <a:t>D</a:t>
            </a:r>
            <a:r>
              <a:rPr lang="en-US" sz="2800" dirty="0" smtClean="0"/>
              <a:t> – despite </a:t>
            </a:r>
            <a:endParaRPr lang="en-US" sz="2800" dirty="0"/>
          </a:p>
        </p:txBody>
      </p:sp>
      <p:sp>
        <p:nvSpPr>
          <p:cNvPr id="4" name="TextBox 3"/>
          <p:cNvSpPr txBox="1"/>
          <p:nvPr/>
        </p:nvSpPr>
        <p:spPr>
          <a:xfrm>
            <a:off x="4558145" y="1732449"/>
            <a:ext cx="6262255" cy="3785652"/>
          </a:xfrm>
          <a:prstGeom prst="rect">
            <a:avLst/>
          </a:prstGeom>
          <a:noFill/>
        </p:spPr>
        <p:txBody>
          <a:bodyPr wrap="square" rtlCol="0">
            <a:spAutoFit/>
          </a:bodyPr>
          <a:lstStyle/>
          <a:p>
            <a:r>
              <a:rPr lang="en-US" sz="2000" dirty="0" smtClean="0"/>
              <a:t>The first sentence of your body should address the COUNTERCLAIM … the opposite claim that you took from the prompt.</a:t>
            </a:r>
          </a:p>
          <a:p>
            <a:endParaRPr lang="en-US" sz="2000" dirty="0"/>
          </a:p>
          <a:p>
            <a:r>
              <a:rPr lang="en-US" sz="2000" dirty="0" smtClean="0"/>
              <a:t>For example, if you claim that the American Dream IS achievable, your </a:t>
            </a:r>
            <a:r>
              <a:rPr lang="en-US" sz="2000" b="1" dirty="0" smtClean="0"/>
              <a:t>counterclaim</a:t>
            </a:r>
            <a:r>
              <a:rPr lang="en-US" sz="2000" dirty="0" smtClean="0"/>
              <a:t> is the American Dream IS NOT achievable.</a:t>
            </a:r>
          </a:p>
          <a:p>
            <a:endParaRPr lang="en-US" sz="2000" dirty="0"/>
          </a:p>
          <a:p>
            <a:r>
              <a:rPr lang="en-US" sz="2000" dirty="0" smtClean="0"/>
              <a:t>To introduce the </a:t>
            </a:r>
            <a:r>
              <a:rPr lang="en-US" sz="2000" dirty="0" err="1" smtClean="0"/>
              <a:t>COUNTERclaim</a:t>
            </a:r>
            <a:r>
              <a:rPr lang="en-US" sz="2000" dirty="0" smtClean="0"/>
              <a:t>, you need a W.A.I.T.E.D. word to introduce it.</a:t>
            </a:r>
          </a:p>
          <a:p>
            <a:endParaRPr lang="en-US" sz="2000" dirty="0"/>
          </a:p>
          <a:p>
            <a:r>
              <a:rPr lang="en-US" sz="2000" dirty="0" smtClean="0"/>
              <a:t>THEN, you need to state what the opposing side argues.</a:t>
            </a:r>
            <a:endParaRPr lang="en-US" sz="2000" dirty="0"/>
          </a:p>
        </p:txBody>
      </p:sp>
    </p:spTree>
    <p:extLst>
      <p:ext uri="{BB962C8B-B14F-4D97-AF65-F5344CB8AC3E}">
        <p14:creationId xmlns:p14="http://schemas.microsoft.com/office/powerpoint/2010/main" val="1268593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Paragraph Example Outline</a:t>
            </a:r>
            <a:endParaRPr lang="en-US" dirty="0"/>
          </a:p>
        </p:txBody>
      </p:sp>
      <p:sp>
        <p:nvSpPr>
          <p:cNvPr id="3" name="Content Placeholder 2"/>
          <p:cNvSpPr>
            <a:spLocks noGrp="1"/>
          </p:cNvSpPr>
          <p:nvPr>
            <p:ph idx="1"/>
          </p:nvPr>
        </p:nvSpPr>
        <p:spPr>
          <a:xfrm>
            <a:off x="2964873" y="1732449"/>
            <a:ext cx="8302684" cy="4058751"/>
          </a:xfrm>
        </p:spPr>
        <p:txBody>
          <a:bodyPr>
            <a:normAutofit/>
          </a:bodyPr>
          <a:lstStyle/>
          <a:p>
            <a:pPr marL="36900" indent="0">
              <a:buNone/>
            </a:pPr>
            <a:r>
              <a:rPr lang="en-US" sz="3200" dirty="0" smtClean="0">
                <a:solidFill>
                  <a:schemeClr val="accent5">
                    <a:lumMod val="60000"/>
                    <a:lumOff val="40000"/>
                  </a:schemeClr>
                </a:solidFill>
                <a:latin typeface="Arial" panose="020B0604020202020204" pitchFamily="34" charset="0"/>
                <a:cs typeface="Arial" panose="020B0604020202020204" pitchFamily="34" charset="0"/>
              </a:rPr>
              <a:t>1. Although many politicians argue that global warming is not real, there is evidence that proves otherwise. </a:t>
            </a:r>
            <a:r>
              <a:rPr lang="en-US" sz="3200" dirty="0" smtClean="0">
                <a:solidFill>
                  <a:srgbClr val="FF0000"/>
                </a:solidFill>
                <a:latin typeface="Arial" panose="020B0604020202020204" pitchFamily="34" charset="0"/>
                <a:cs typeface="Arial" panose="020B0604020202020204" pitchFamily="34" charset="0"/>
              </a:rPr>
              <a:t>2. 1</a:t>
            </a:r>
            <a:r>
              <a:rPr lang="en-US" sz="3200" baseline="30000" dirty="0" smtClean="0">
                <a:solidFill>
                  <a:srgbClr val="FF0000"/>
                </a:solidFill>
                <a:latin typeface="Arial" panose="020B0604020202020204" pitchFamily="34" charset="0"/>
                <a:cs typeface="Arial" panose="020B0604020202020204" pitchFamily="34" charset="0"/>
              </a:rPr>
              <a:t>ST</a:t>
            </a:r>
            <a:r>
              <a:rPr lang="en-US" sz="3200" dirty="0" smtClean="0">
                <a:solidFill>
                  <a:srgbClr val="FF0000"/>
                </a:solidFill>
                <a:latin typeface="Arial" panose="020B0604020202020204" pitchFamily="34" charset="0"/>
                <a:cs typeface="Arial" panose="020B0604020202020204" pitchFamily="34" charset="0"/>
              </a:rPr>
              <a:t> piece of evidence with citation. </a:t>
            </a:r>
            <a:r>
              <a:rPr lang="en-US" sz="3200" dirty="0" smtClean="0">
                <a:solidFill>
                  <a:srgbClr val="FFFF00"/>
                </a:solidFill>
                <a:latin typeface="Arial" panose="020B0604020202020204" pitchFamily="34" charset="0"/>
                <a:cs typeface="Arial" panose="020B0604020202020204" pitchFamily="34" charset="0"/>
              </a:rPr>
              <a:t>3. Elaboration. 4. Elaboration.</a:t>
            </a:r>
            <a:r>
              <a:rPr lang="en-US" sz="3200" dirty="0" smtClean="0">
                <a:latin typeface="Arial" panose="020B0604020202020204" pitchFamily="34" charset="0"/>
                <a:cs typeface="Arial" panose="020B0604020202020204" pitchFamily="34" charset="0"/>
              </a:rPr>
              <a:t> </a:t>
            </a:r>
            <a:r>
              <a:rPr lang="en-US" sz="3200" dirty="0" smtClean="0">
                <a:solidFill>
                  <a:srgbClr val="FF0000"/>
                </a:solidFill>
                <a:latin typeface="Arial" panose="020B0604020202020204" pitchFamily="34" charset="0"/>
                <a:cs typeface="Arial" panose="020B0604020202020204" pitchFamily="34" charset="0"/>
              </a:rPr>
              <a:t>5. 2</a:t>
            </a:r>
            <a:r>
              <a:rPr lang="en-US" sz="3200" baseline="30000" dirty="0" smtClean="0">
                <a:solidFill>
                  <a:srgbClr val="FF0000"/>
                </a:solidFill>
                <a:latin typeface="Arial" panose="020B0604020202020204" pitchFamily="34" charset="0"/>
                <a:cs typeface="Arial" panose="020B0604020202020204" pitchFamily="34" charset="0"/>
              </a:rPr>
              <a:t>nd</a:t>
            </a:r>
            <a:r>
              <a:rPr lang="en-US" sz="3200" dirty="0" smtClean="0">
                <a:solidFill>
                  <a:srgbClr val="FF0000"/>
                </a:solidFill>
                <a:latin typeface="Arial" panose="020B0604020202020204" pitchFamily="34" charset="0"/>
                <a:cs typeface="Arial" panose="020B0604020202020204" pitchFamily="34" charset="0"/>
              </a:rPr>
              <a:t> piece of evidence with citation. </a:t>
            </a:r>
            <a:r>
              <a:rPr lang="en-US" sz="3200" dirty="0" smtClean="0">
                <a:solidFill>
                  <a:srgbClr val="FFFF00"/>
                </a:solidFill>
                <a:latin typeface="Arial" panose="020B0604020202020204" pitchFamily="34" charset="0"/>
                <a:cs typeface="Arial" panose="020B0604020202020204" pitchFamily="34" charset="0"/>
              </a:rPr>
              <a:t>6. Elaboration. 7. Elaboration.</a:t>
            </a:r>
            <a:r>
              <a:rPr lang="en-US" sz="3200" dirty="0" smtClean="0">
                <a:latin typeface="Arial" panose="020B0604020202020204" pitchFamily="34" charset="0"/>
                <a:cs typeface="Arial" panose="020B0604020202020204" pitchFamily="34" charset="0"/>
              </a:rPr>
              <a:t> </a:t>
            </a:r>
            <a:r>
              <a:rPr lang="en-US" sz="3200" dirty="0" smtClean="0">
                <a:solidFill>
                  <a:schemeClr val="tx1">
                    <a:lumMod val="95000"/>
                  </a:schemeClr>
                </a:solidFill>
                <a:latin typeface="Arial" panose="020B0604020202020204" pitchFamily="34" charset="0"/>
                <a:cs typeface="Arial" panose="020B0604020202020204" pitchFamily="34" charset="0"/>
              </a:rPr>
              <a:t>8. Leading sentence OR concluding sentence. </a:t>
            </a:r>
            <a:endParaRPr lang="en-US" sz="3200" dirty="0">
              <a:solidFill>
                <a:schemeClr val="tx1">
                  <a:lumMod val="95000"/>
                </a:schemeClr>
              </a:solidFill>
              <a:latin typeface="Arial" panose="020B0604020202020204" pitchFamily="34" charset="0"/>
              <a:cs typeface="Arial" panose="020B0604020202020204" pitchFamily="34" charset="0"/>
            </a:endParaRPr>
          </a:p>
        </p:txBody>
      </p:sp>
      <p:sp>
        <p:nvSpPr>
          <p:cNvPr id="4" name="Rectangle 3"/>
          <p:cNvSpPr/>
          <p:nvPr/>
        </p:nvSpPr>
        <p:spPr>
          <a:xfrm>
            <a:off x="328509" y="1857140"/>
            <a:ext cx="2636364"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smtClean="0">
                <a:ln/>
                <a:solidFill>
                  <a:schemeClr val="accent3"/>
                </a:solidFill>
                <a:effectLst/>
                <a:latin typeface="Arial" panose="020B0604020202020204" pitchFamily="34" charset="0"/>
                <a:cs typeface="Arial" panose="020B0604020202020204" pitchFamily="34" charset="0"/>
              </a:rPr>
              <a:t>W.A.I.T.E.D. word -&gt; </a:t>
            </a:r>
            <a:endParaRPr lang="en-US" sz="2000" b="1" cap="none" spc="0" dirty="0">
              <a:ln/>
              <a:solidFill>
                <a:schemeClr val="accent3"/>
              </a:solidFill>
              <a:effectLst/>
              <a:latin typeface="Arial" panose="020B0604020202020204" pitchFamily="34" charset="0"/>
              <a:cs typeface="Arial" panose="020B0604020202020204" pitchFamily="34" charset="0"/>
            </a:endParaRPr>
          </a:p>
        </p:txBody>
      </p:sp>
      <p:sp>
        <p:nvSpPr>
          <p:cNvPr id="5" name="Rectangle 4"/>
          <p:cNvSpPr/>
          <p:nvPr/>
        </p:nvSpPr>
        <p:spPr>
          <a:xfrm>
            <a:off x="547672" y="2334285"/>
            <a:ext cx="2198039"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ln/>
                <a:solidFill>
                  <a:schemeClr val="accent3"/>
                </a:solidFill>
                <a:latin typeface="Arial" panose="020B0604020202020204" pitchFamily="34" charset="0"/>
                <a:cs typeface="Arial" panose="020B0604020202020204" pitchFamily="34" charset="0"/>
              </a:rPr>
              <a:t>Counterclaim</a:t>
            </a:r>
            <a:r>
              <a:rPr lang="en-US" sz="2000" b="1" cap="none" spc="0" dirty="0" smtClean="0">
                <a:ln/>
                <a:solidFill>
                  <a:schemeClr val="accent3"/>
                </a:solidFill>
                <a:effectLst/>
                <a:latin typeface="Arial" panose="020B0604020202020204" pitchFamily="34" charset="0"/>
                <a:cs typeface="Arial" panose="020B0604020202020204" pitchFamily="34" charset="0"/>
              </a:rPr>
              <a:t> -&gt; </a:t>
            </a:r>
            <a:endParaRPr lang="en-US" sz="2000" b="1" cap="none" spc="0" dirty="0">
              <a:ln/>
              <a:solidFill>
                <a:schemeClr val="accent3"/>
              </a:solidFill>
              <a:effectLst/>
              <a:latin typeface="Arial" panose="020B0604020202020204" pitchFamily="34" charset="0"/>
              <a:cs typeface="Arial" panose="020B0604020202020204" pitchFamily="34" charset="0"/>
            </a:endParaRPr>
          </a:p>
        </p:txBody>
      </p:sp>
      <p:sp>
        <p:nvSpPr>
          <p:cNvPr id="6" name="TextBox 5"/>
          <p:cNvSpPr txBox="1"/>
          <p:nvPr/>
        </p:nvSpPr>
        <p:spPr>
          <a:xfrm>
            <a:off x="678873" y="5288340"/>
            <a:ext cx="10588684" cy="1569660"/>
          </a:xfrm>
          <a:prstGeom prst="rect">
            <a:avLst/>
          </a:prstGeom>
          <a:noFill/>
        </p:spPr>
        <p:txBody>
          <a:bodyPr wrap="square" rtlCol="0">
            <a:spAutoFit/>
          </a:bodyPr>
          <a:lstStyle/>
          <a:p>
            <a:r>
              <a:rPr lang="en-US" sz="2400" dirty="0" smtClean="0"/>
              <a:t>You can focus 1 body paragraph on the counterclaim if you wish.  You can also focus 1 body paragraph per piece of evidence and elaboration if you wish.  Just be aware of how much time you would have during the drafting stage during the 90 minute test.</a:t>
            </a:r>
            <a:endParaRPr lang="en-US" sz="2400" dirty="0"/>
          </a:p>
        </p:txBody>
      </p:sp>
    </p:spTree>
    <p:extLst>
      <p:ext uri="{BB962C8B-B14F-4D97-AF65-F5344CB8AC3E}">
        <p14:creationId xmlns:p14="http://schemas.microsoft.com/office/powerpoint/2010/main" val="1137265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231" y="0"/>
            <a:ext cx="10353762" cy="970450"/>
          </a:xfrm>
        </p:spPr>
        <p:txBody>
          <a:bodyPr/>
          <a:lstStyle/>
          <a:p>
            <a:r>
              <a:rPr lang="en-US" dirty="0" smtClean="0"/>
              <a:t>Writing 360 – The Conclusion Paragraph</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51979469"/>
              </p:ext>
            </p:extLst>
          </p:nvPr>
        </p:nvGraphicFramePr>
        <p:xfrm>
          <a:off x="2337087" y="776486"/>
          <a:ext cx="12390294" cy="5873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35527" y="1288472"/>
            <a:ext cx="5444837" cy="3785652"/>
          </a:xfrm>
          <a:prstGeom prst="rect">
            <a:avLst/>
          </a:prstGeom>
          <a:noFill/>
        </p:spPr>
        <p:txBody>
          <a:bodyPr wrap="square" rtlCol="0">
            <a:spAutoFit/>
          </a:bodyPr>
          <a:lstStyle/>
          <a:p>
            <a:r>
              <a:rPr lang="en-US" sz="2400" dirty="0" smtClean="0"/>
              <a:t>Your conclusion paragraph completes the circle.  Just like your intro, you will re-state your claim but in a different way.  Start with a transition sentence that signals the reader that you are concluding your argument/explanation.  Re-state your claim/controlling idea in different words.  Then write a last concluding sentence that leaves a lasting impression with the reader.</a:t>
            </a:r>
            <a:endParaRPr lang="en-US" sz="2400" dirty="0"/>
          </a:p>
        </p:txBody>
      </p:sp>
    </p:spTree>
    <p:extLst>
      <p:ext uri="{BB962C8B-B14F-4D97-AF65-F5344CB8AC3E}">
        <p14:creationId xmlns:p14="http://schemas.microsoft.com/office/powerpoint/2010/main" val="2934765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Re-stating Claims/Controlling Ideas</a:t>
            </a:r>
            <a:endParaRPr lang="en-US" dirty="0"/>
          </a:p>
        </p:txBody>
      </p:sp>
      <p:sp>
        <p:nvSpPr>
          <p:cNvPr id="3" name="Content Placeholder 2"/>
          <p:cNvSpPr>
            <a:spLocks noGrp="1"/>
          </p:cNvSpPr>
          <p:nvPr>
            <p:ph idx="1"/>
          </p:nvPr>
        </p:nvSpPr>
        <p:spPr/>
        <p:txBody>
          <a:bodyPr>
            <a:normAutofit/>
          </a:bodyPr>
          <a:lstStyle/>
          <a:p>
            <a:pPr marL="494100" indent="-457200">
              <a:buFont typeface="+mj-lt"/>
              <a:buAutoNum type="arabicPeriod"/>
            </a:pPr>
            <a:r>
              <a:rPr lang="en-US" sz="2400" dirty="0" smtClean="0"/>
              <a:t>The American Dream is not achievable because the average American does not make enough income to cover most extra expenses.</a:t>
            </a:r>
          </a:p>
          <a:p>
            <a:pPr marL="494100" indent="-457200">
              <a:buFont typeface="+mj-lt"/>
              <a:buAutoNum type="arabicPeriod"/>
            </a:pPr>
            <a:r>
              <a:rPr lang="en-US" sz="2400" dirty="0" smtClean="0"/>
              <a:t>The American Dream is achievable because there are many opportunities in the United States for anyone willing to work hard enough to use them.</a:t>
            </a:r>
          </a:p>
          <a:p>
            <a:pPr marL="494100" indent="-457200">
              <a:buFont typeface="+mj-lt"/>
              <a:buAutoNum type="arabicPeriod"/>
            </a:pPr>
            <a:r>
              <a:rPr lang="en-US" sz="2400" dirty="0" smtClean="0"/>
              <a:t>Global warming is a real issue because scientists have discovered enough troubling evidence to provide undeniable proof.</a:t>
            </a:r>
          </a:p>
          <a:p>
            <a:pPr marL="494100" indent="-457200">
              <a:buFont typeface="+mj-lt"/>
              <a:buAutoNum type="arabicPeriod"/>
            </a:pPr>
            <a:r>
              <a:rPr lang="en-US" sz="2400" dirty="0" smtClean="0"/>
              <a:t>By keeping animals in captivity, they act as ambassadors for their wilder counterparts which encourages people to protect wildlife and the environment.</a:t>
            </a:r>
            <a:endParaRPr lang="en-US" sz="2400" dirty="0"/>
          </a:p>
        </p:txBody>
      </p:sp>
    </p:spTree>
    <p:extLst>
      <p:ext uri="{BB962C8B-B14F-4D97-AF65-F5344CB8AC3E}">
        <p14:creationId xmlns:p14="http://schemas.microsoft.com/office/powerpoint/2010/main" val="417338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Mini-Paragraph Outline</a:t>
            </a:r>
            <a:endParaRPr lang="en-US" dirty="0"/>
          </a:p>
        </p:txBody>
      </p:sp>
      <p:sp>
        <p:nvSpPr>
          <p:cNvPr id="3" name="Content Placeholder 2"/>
          <p:cNvSpPr>
            <a:spLocks noGrp="1"/>
          </p:cNvSpPr>
          <p:nvPr>
            <p:ph idx="1"/>
          </p:nvPr>
        </p:nvSpPr>
        <p:spPr>
          <a:xfrm>
            <a:off x="913795" y="1732449"/>
            <a:ext cx="10353762" cy="1315551"/>
          </a:xfrm>
        </p:spPr>
        <p:txBody>
          <a:bodyPr>
            <a:normAutofit/>
          </a:bodyPr>
          <a:lstStyle/>
          <a:p>
            <a:pPr marL="36900" indent="0">
              <a:buNone/>
            </a:pPr>
            <a:r>
              <a:rPr lang="en-US" sz="3600" dirty="0" smtClean="0">
                <a:solidFill>
                  <a:srgbClr val="FFFF00"/>
                </a:solidFill>
                <a:latin typeface="Arial" panose="020B0604020202020204" pitchFamily="34" charset="0"/>
                <a:cs typeface="Arial" panose="020B0604020202020204" pitchFamily="34" charset="0"/>
              </a:rPr>
              <a:t>1. Transition sentence.  </a:t>
            </a:r>
            <a:r>
              <a:rPr lang="en-US" sz="3600" dirty="0" smtClean="0">
                <a:solidFill>
                  <a:srgbClr val="FF0000"/>
                </a:solidFill>
                <a:latin typeface="Arial" panose="020B0604020202020204" pitchFamily="34" charset="0"/>
                <a:cs typeface="Arial" panose="020B0604020202020204" pitchFamily="34" charset="0"/>
              </a:rPr>
              <a:t>2. Re-stated claim/controlling idea.  </a:t>
            </a:r>
            <a:r>
              <a:rPr lang="en-US" sz="3600" dirty="0" smtClean="0">
                <a:solidFill>
                  <a:schemeClr val="accent5"/>
                </a:solidFill>
                <a:latin typeface="Arial" panose="020B0604020202020204" pitchFamily="34" charset="0"/>
                <a:cs typeface="Arial" panose="020B0604020202020204" pitchFamily="34" charset="0"/>
              </a:rPr>
              <a:t>3. Wrap-up/final thought</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775855" y="3796145"/>
            <a:ext cx="10491702" cy="830997"/>
          </a:xfrm>
          <a:prstGeom prst="rect">
            <a:avLst/>
          </a:prstGeom>
          <a:noFill/>
        </p:spPr>
        <p:txBody>
          <a:bodyPr wrap="square" rtlCol="0">
            <a:spAutoFit/>
          </a:bodyPr>
          <a:lstStyle/>
          <a:p>
            <a:r>
              <a:rPr lang="en-US" sz="2400" dirty="0" smtClean="0"/>
              <a:t>Think of the last sentence of your essay as similar to your hook sentence.  Instead of grabbing attention, it leaves the reader thinking.</a:t>
            </a:r>
            <a:endParaRPr lang="en-US" sz="2400" dirty="0"/>
          </a:p>
        </p:txBody>
      </p:sp>
    </p:spTree>
    <p:extLst>
      <p:ext uri="{BB962C8B-B14F-4D97-AF65-F5344CB8AC3E}">
        <p14:creationId xmlns:p14="http://schemas.microsoft.com/office/powerpoint/2010/main" val="277261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606" t="21110" r="17272" b="12222"/>
          <a:stretch/>
        </p:blipFill>
        <p:spPr>
          <a:xfrm>
            <a:off x="1924148" y="387612"/>
            <a:ext cx="8333055" cy="6207467"/>
          </a:xfrm>
          <a:prstGeom prst="rect">
            <a:avLst/>
          </a:prstGeom>
        </p:spPr>
      </p:pic>
      <p:sp>
        <p:nvSpPr>
          <p:cNvPr id="2" name="Title 1"/>
          <p:cNvSpPr>
            <a:spLocks noGrp="1"/>
          </p:cNvSpPr>
          <p:nvPr>
            <p:ph type="title"/>
          </p:nvPr>
        </p:nvSpPr>
        <p:spPr>
          <a:xfrm>
            <a:off x="816813" y="387612"/>
            <a:ext cx="10353762" cy="970450"/>
          </a:xfrm>
        </p:spPr>
        <p:txBody>
          <a:bodyPr/>
          <a:lstStyle/>
          <a:p>
            <a:r>
              <a:rPr lang="en-US" dirty="0" smtClean="0">
                <a:solidFill>
                  <a:schemeClr val="bg1"/>
                </a:solidFill>
              </a:rPr>
              <a:t>What is Revision?</a:t>
            </a:r>
            <a:endParaRPr lang="en-US" dirty="0">
              <a:solidFill>
                <a:schemeClr val="bg1"/>
              </a:solidFill>
            </a:endParaRPr>
          </a:p>
        </p:txBody>
      </p:sp>
    </p:spTree>
    <p:extLst>
      <p:ext uri="{BB962C8B-B14F-4D97-AF65-F5344CB8AC3E}">
        <p14:creationId xmlns:p14="http://schemas.microsoft.com/office/powerpoint/2010/main" val="4143586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757" t="20802" r="17675" b="11243"/>
          <a:stretch/>
        </p:blipFill>
        <p:spPr>
          <a:xfrm>
            <a:off x="1923825" y="249382"/>
            <a:ext cx="8333701" cy="6380490"/>
          </a:xfrm>
          <a:prstGeom prst="rect">
            <a:avLst/>
          </a:prstGeom>
        </p:spPr>
      </p:pic>
    </p:spTree>
    <p:extLst>
      <p:ext uri="{BB962C8B-B14F-4D97-AF65-F5344CB8AC3E}">
        <p14:creationId xmlns:p14="http://schemas.microsoft.com/office/powerpoint/2010/main" val="1475095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657" t="24327" r="18056" b="8837"/>
          <a:stretch/>
        </p:blipFill>
        <p:spPr>
          <a:xfrm>
            <a:off x="1717963" y="138545"/>
            <a:ext cx="8549858" cy="6465321"/>
          </a:xfrm>
          <a:prstGeom prst="rect">
            <a:avLst/>
          </a:prstGeom>
        </p:spPr>
      </p:pic>
    </p:spTree>
    <p:extLst>
      <p:ext uri="{BB962C8B-B14F-4D97-AF65-F5344CB8AC3E}">
        <p14:creationId xmlns:p14="http://schemas.microsoft.com/office/powerpoint/2010/main" val="2151269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a:t>
            </a:r>
            <a:r>
              <a:rPr lang="en-US" dirty="0" err="1" smtClean="0"/>
              <a:t>R.A.D.a.R</a:t>
            </a:r>
            <a:r>
              <a:rPr lang="en-US" dirty="0" smtClean="0"/>
              <a:t>?</a:t>
            </a:r>
            <a:endParaRPr lang="en-US" dirty="0"/>
          </a:p>
        </p:txBody>
      </p:sp>
      <p:sp>
        <p:nvSpPr>
          <p:cNvPr id="3" name="Content Placeholder 2"/>
          <p:cNvSpPr>
            <a:spLocks noGrp="1"/>
          </p:cNvSpPr>
          <p:nvPr>
            <p:ph idx="1"/>
          </p:nvPr>
        </p:nvSpPr>
        <p:spPr/>
        <p:txBody>
          <a:bodyPr>
            <a:normAutofit/>
          </a:bodyPr>
          <a:lstStyle/>
          <a:p>
            <a:pPr marL="494100" indent="-457200">
              <a:buFont typeface="+mj-lt"/>
              <a:buAutoNum type="arabicPeriod"/>
            </a:pPr>
            <a:r>
              <a:rPr lang="en-US" sz="2800" dirty="0" smtClean="0"/>
              <a:t>Move your desks so that you are facing or directly shoulder to shoulder with your teammates.</a:t>
            </a:r>
          </a:p>
          <a:p>
            <a:pPr marL="494100" indent="-457200">
              <a:buFont typeface="+mj-lt"/>
              <a:buAutoNum type="arabicPeriod"/>
            </a:pPr>
            <a:r>
              <a:rPr lang="en-US" sz="2800" dirty="0" smtClean="0"/>
              <a:t>Decide on a favorite song you know the tune of very well.</a:t>
            </a:r>
          </a:p>
          <a:p>
            <a:pPr marL="494100" indent="-457200">
              <a:buFont typeface="+mj-lt"/>
              <a:buAutoNum type="arabicPeriod"/>
            </a:pPr>
            <a:r>
              <a:rPr lang="en-US" sz="2800" dirty="0" smtClean="0"/>
              <a:t>On a sheet of notebook paper, create new lyrics for your favorite song that uses the steps for </a:t>
            </a:r>
            <a:r>
              <a:rPr lang="en-US" sz="2800" dirty="0" err="1" smtClean="0"/>
              <a:t>R.A.D.a.R</a:t>
            </a:r>
            <a:endParaRPr lang="en-US" sz="2800" dirty="0" smtClean="0"/>
          </a:p>
          <a:p>
            <a:pPr marL="494100" indent="-457200">
              <a:buFont typeface="+mj-lt"/>
              <a:buAutoNum type="arabicPeriod"/>
            </a:pPr>
            <a:r>
              <a:rPr lang="en-US" sz="2800" dirty="0" smtClean="0"/>
              <a:t>You have 15 minutes for this activity.  You don’t have to sing, but be prepared to share!</a:t>
            </a:r>
            <a:endParaRPr lang="en-US" sz="2800"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299" b="100000" l="0" r="99647">
                        <a14:foregroundMark x1="13845" y1="34531" x2="13845" y2="34531"/>
                        <a14:foregroundMark x1="22046" y1="48802" x2="22046" y2="48802"/>
                        <a14:foregroundMark x1="24691" y1="80140" x2="24691" y2="80140"/>
                        <a14:foregroundMark x1="19136" y1="63772" x2="19136" y2="63772"/>
                        <a14:foregroundMark x1="28571" y1="23553" x2="28571" y2="23553"/>
                        <a14:foregroundMark x1="55026" y1="5988" x2="55026" y2="5988"/>
                        <a14:foregroundMark x1="57055" y1="25549" x2="57055" y2="25549"/>
                        <a14:foregroundMark x1="75838" y1="58184" x2="75838" y2="58184"/>
                        <a14:foregroundMark x1="74427" y1="73752" x2="74427" y2="73752"/>
                        <a14:foregroundMark x1="32981" y1="93413" x2="32981" y2="93413"/>
                        <a14:foregroundMark x1="56790" y1="94411" x2="56790" y2="94411"/>
                        <a14:foregroundMark x1="95855" y1="74152" x2="95855" y2="74152"/>
                        <a14:foregroundMark x1="97884" y1="66168" x2="97884" y2="66168"/>
                        <a14:foregroundMark x1="90564" y1="39820" x2="90564" y2="39820"/>
                        <a14:foregroundMark x1="82363" y1="20559" x2="82363" y2="20559"/>
                      </a14:backgroundRemoval>
                    </a14:imgEffect>
                  </a14:imgLayer>
                </a14:imgProps>
              </a:ext>
              <a:ext uri="{28A0092B-C50C-407E-A947-70E740481C1C}">
                <a14:useLocalDpi xmlns:a14="http://schemas.microsoft.com/office/drawing/2010/main" val="0"/>
              </a:ext>
            </a:extLst>
          </a:blip>
          <a:stretch>
            <a:fillRect/>
          </a:stretch>
        </p:blipFill>
        <p:spPr>
          <a:xfrm>
            <a:off x="9822041" y="116016"/>
            <a:ext cx="1982031" cy="1752546"/>
          </a:xfrm>
          <a:prstGeom prst="rect">
            <a:avLst/>
          </a:prstGeom>
        </p:spPr>
      </p:pic>
    </p:spTree>
    <p:extLst>
      <p:ext uri="{BB962C8B-B14F-4D97-AF65-F5344CB8AC3E}">
        <p14:creationId xmlns:p14="http://schemas.microsoft.com/office/powerpoint/2010/main" val="320275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R.A.D.a.R</a:t>
            </a:r>
            <a:r>
              <a:rPr lang="en-US" dirty="0"/>
              <a:t> </a:t>
            </a:r>
            <a:r>
              <a:rPr lang="en-US" dirty="0" smtClean="0"/>
              <a:t>Checklist</a:t>
            </a:r>
            <a:endParaRPr lang="en-US" dirty="0"/>
          </a:p>
        </p:txBody>
      </p:sp>
      <p:sp>
        <p:nvSpPr>
          <p:cNvPr id="3" name="Content Placeholder 2"/>
          <p:cNvSpPr>
            <a:spLocks noGrp="1"/>
          </p:cNvSpPr>
          <p:nvPr>
            <p:ph idx="1"/>
          </p:nvPr>
        </p:nvSpPr>
        <p:spPr/>
        <p:txBody>
          <a:bodyPr>
            <a:normAutofit/>
          </a:bodyPr>
          <a:lstStyle/>
          <a:p>
            <a:pPr marL="494100" indent="-457200">
              <a:buFont typeface="+mj-lt"/>
              <a:buAutoNum type="arabicPeriod"/>
            </a:pPr>
            <a:r>
              <a:rPr lang="en-US" sz="2800" b="1" dirty="0" smtClean="0"/>
              <a:t>INTRODUCTION:</a:t>
            </a:r>
          </a:p>
          <a:p>
            <a:pPr marL="871200" lvl="1" indent="-457200">
              <a:buFont typeface="+mj-lt"/>
              <a:buAutoNum type="arabicPeriod"/>
            </a:pPr>
            <a:r>
              <a:rPr lang="en-US" sz="2600" b="1" dirty="0" smtClean="0"/>
              <a:t>REPLACE—repetitive words, non-specific words, unclear sentences</a:t>
            </a:r>
          </a:p>
          <a:p>
            <a:pPr marL="871200" lvl="1" indent="-457200">
              <a:buFont typeface="+mj-lt"/>
              <a:buAutoNum type="arabicPeriod"/>
            </a:pPr>
            <a:r>
              <a:rPr lang="en-US" sz="2600" b="1" dirty="0" smtClean="0"/>
              <a:t>ADD—descriptive words</a:t>
            </a:r>
          </a:p>
          <a:p>
            <a:pPr marL="871200" lvl="1" indent="-457200">
              <a:buFont typeface="+mj-lt"/>
              <a:buAutoNum type="arabicPeriod"/>
            </a:pPr>
            <a:r>
              <a:rPr lang="en-US" sz="2600" b="1" dirty="0" smtClean="0"/>
              <a:t>DELETE—unrelated information/details, unnecessary sentences, opinion words/pronouns</a:t>
            </a:r>
          </a:p>
          <a:p>
            <a:pPr marL="871200" lvl="1" indent="-457200">
              <a:buFont typeface="+mj-lt"/>
              <a:buAutoNum type="arabicPeriod"/>
            </a:pPr>
            <a:r>
              <a:rPr lang="en-US" sz="2600" b="1" dirty="0" smtClean="0"/>
              <a:t>REORDER—start with hook, claim 2</a:t>
            </a:r>
            <a:r>
              <a:rPr lang="en-US" sz="2600" b="1" baseline="30000" dirty="0" smtClean="0"/>
              <a:t>nd </a:t>
            </a:r>
            <a:r>
              <a:rPr lang="en-US" sz="2600" b="1" dirty="0" smtClean="0"/>
              <a:t> or 3</a:t>
            </a:r>
            <a:r>
              <a:rPr lang="en-US" sz="2600" b="1" baseline="30000" dirty="0" smtClean="0"/>
              <a:t>rd</a:t>
            </a:r>
            <a:r>
              <a:rPr lang="en-US" sz="2600" b="1" dirty="0" smtClean="0"/>
              <a:t> sentence, 3</a:t>
            </a:r>
            <a:r>
              <a:rPr lang="en-US" sz="2600" b="1" baseline="30000" dirty="0" smtClean="0"/>
              <a:t>rd</a:t>
            </a:r>
            <a:r>
              <a:rPr lang="en-US" sz="2600" b="1" dirty="0" smtClean="0"/>
              <a:t> or 4</a:t>
            </a:r>
            <a:r>
              <a:rPr lang="en-US" sz="2600" b="1" baseline="30000" dirty="0" smtClean="0"/>
              <a:t>th</a:t>
            </a:r>
            <a:r>
              <a:rPr lang="en-US" sz="2600" b="1" dirty="0" smtClean="0"/>
              <a:t> leading sentence</a:t>
            </a:r>
          </a:p>
          <a:p>
            <a:pPr marL="871200" lvl="1" indent="-457200">
              <a:buFont typeface="+mj-lt"/>
              <a:buAutoNum type="arabicPeriod"/>
            </a:pPr>
            <a:endParaRPr lang="en-US" sz="2600"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0" y="143741"/>
            <a:ext cx="2247900" cy="2247900"/>
          </a:xfrm>
          <a:prstGeom prst="rect">
            <a:avLst/>
          </a:prstGeom>
        </p:spPr>
      </p:pic>
    </p:spTree>
    <p:extLst>
      <p:ext uri="{BB962C8B-B14F-4D97-AF65-F5344CB8AC3E}">
        <p14:creationId xmlns:p14="http://schemas.microsoft.com/office/powerpoint/2010/main" val="1220263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talk about the WRITING FSA</a:t>
            </a:r>
            <a:endParaRPr lang="en-US" dirty="0"/>
          </a:p>
        </p:txBody>
      </p:sp>
      <p:pic>
        <p:nvPicPr>
          <p:cNvPr id="4" name="Picture 3"/>
          <p:cNvPicPr>
            <a:picLocks noChangeAspect="1"/>
          </p:cNvPicPr>
          <p:nvPr/>
        </p:nvPicPr>
        <p:blipFill>
          <a:blip r:embed="rId2"/>
          <a:stretch>
            <a:fillRect/>
          </a:stretch>
        </p:blipFill>
        <p:spPr>
          <a:xfrm>
            <a:off x="348891" y="1688767"/>
            <a:ext cx="2986508" cy="4773210"/>
          </a:xfrm>
          <a:prstGeom prst="rect">
            <a:avLst/>
          </a:prstGeom>
        </p:spPr>
      </p:pic>
      <p:sp>
        <p:nvSpPr>
          <p:cNvPr id="5" name="TextBox 4"/>
          <p:cNvSpPr txBox="1"/>
          <p:nvPr/>
        </p:nvSpPr>
        <p:spPr>
          <a:xfrm>
            <a:off x="3572645" y="1563157"/>
            <a:ext cx="7452314" cy="4893647"/>
          </a:xfrm>
          <a:prstGeom prst="rect">
            <a:avLst/>
          </a:prstGeom>
          <a:noFill/>
        </p:spPr>
        <p:txBody>
          <a:bodyPr wrap="square" rtlCol="0">
            <a:spAutoFit/>
          </a:bodyPr>
          <a:lstStyle/>
          <a:p>
            <a:r>
              <a:rPr lang="en-US" sz="2400" dirty="0" smtClean="0"/>
              <a:t>The real test is in a few short weeks!  You have come a LONG WAY and I am very proud of each of you!</a:t>
            </a:r>
          </a:p>
          <a:p>
            <a:endParaRPr lang="en-US" sz="2400" dirty="0"/>
          </a:p>
          <a:p>
            <a:r>
              <a:rPr lang="en-US" sz="2400" dirty="0" smtClean="0"/>
              <a:t>BUT!  There is still a lot of work to do to make sure you will do your best on the test!  Based on the results from the 3</a:t>
            </a:r>
            <a:r>
              <a:rPr lang="en-US" sz="2400" baseline="30000" dirty="0" smtClean="0"/>
              <a:t>rd</a:t>
            </a:r>
            <a:r>
              <a:rPr lang="en-US" sz="2400" dirty="0" smtClean="0"/>
              <a:t> FPMA, we need to practice:</a:t>
            </a:r>
          </a:p>
          <a:p>
            <a:endParaRPr lang="en-US" sz="2400" dirty="0"/>
          </a:p>
          <a:p>
            <a:pPr marL="342900" indent="-342900">
              <a:buFont typeface="+mj-lt"/>
              <a:buAutoNum type="arabicPeriod"/>
            </a:pPr>
            <a:r>
              <a:rPr lang="en-US" sz="2400" dirty="0" smtClean="0"/>
              <a:t>Not using personal pronouns</a:t>
            </a:r>
          </a:p>
          <a:p>
            <a:pPr marL="342900" indent="-342900">
              <a:buFont typeface="+mj-lt"/>
              <a:buAutoNum type="arabicPeriod"/>
            </a:pPr>
            <a:r>
              <a:rPr lang="en-US" sz="2400" dirty="0" smtClean="0"/>
              <a:t>Creating clear and precise claims/controlling ideas</a:t>
            </a:r>
          </a:p>
          <a:p>
            <a:pPr marL="342900" indent="-342900">
              <a:buFont typeface="+mj-lt"/>
              <a:buAutoNum type="arabicPeriod"/>
            </a:pPr>
            <a:r>
              <a:rPr lang="en-US" sz="2400" dirty="0" smtClean="0"/>
              <a:t>Using a variety of different kinds of evidence</a:t>
            </a:r>
          </a:p>
          <a:p>
            <a:pPr marL="342900" indent="-342900">
              <a:buFont typeface="+mj-lt"/>
              <a:buAutoNum type="arabicPeriod"/>
            </a:pPr>
            <a:r>
              <a:rPr lang="en-US" sz="2400" dirty="0" smtClean="0"/>
              <a:t>ELABORATING on cited evidence and CONNECTING it to your claim/controlling idea</a:t>
            </a:r>
          </a:p>
          <a:p>
            <a:pPr marL="342900" indent="-342900">
              <a:buFont typeface="+mj-lt"/>
              <a:buAutoNum type="arabicPeriod"/>
            </a:pPr>
            <a:r>
              <a:rPr lang="en-US" sz="2400" dirty="0" smtClean="0"/>
              <a:t>Creating clear conclusions </a:t>
            </a:r>
            <a:endParaRPr lang="en-US" sz="2400" dirty="0"/>
          </a:p>
        </p:txBody>
      </p:sp>
    </p:spTree>
    <p:extLst>
      <p:ext uri="{BB962C8B-B14F-4D97-AF65-F5344CB8AC3E}">
        <p14:creationId xmlns:p14="http://schemas.microsoft.com/office/powerpoint/2010/main" val="115925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R.A.D.a.R</a:t>
            </a:r>
            <a:r>
              <a:rPr lang="en-US" dirty="0"/>
              <a:t> </a:t>
            </a:r>
            <a:r>
              <a:rPr lang="en-US" dirty="0" smtClean="0"/>
              <a:t>Checklist</a:t>
            </a:r>
            <a:endParaRPr lang="en-US" dirty="0"/>
          </a:p>
        </p:txBody>
      </p:sp>
      <p:sp>
        <p:nvSpPr>
          <p:cNvPr id="3" name="Content Placeholder 2"/>
          <p:cNvSpPr>
            <a:spLocks noGrp="1"/>
          </p:cNvSpPr>
          <p:nvPr>
            <p:ph idx="1"/>
          </p:nvPr>
        </p:nvSpPr>
        <p:spPr>
          <a:xfrm>
            <a:off x="913795" y="1732449"/>
            <a:ext cx="10353762" cy="4612933"/>
          </a:xfrm>
        </p:spPr>
        <p:txBody>
          <a:bodyPr>
            <a:normAutofit fontScale="92500" lnSpcReduction="20000"/>
          </a:bodyPr>
          <a:lstStyle/>
          <a:p>
            <a:pPr marL="494100" indent="-457200">
              <a:buFont typeface="+mj-lt"/>
              <a:buAutoNum type="arabicPeriod"/>
            </a:pPr>
            <a:r>
              <a:rPr lang="en-US" sz="2800" b="1" dirty="0" smtClean="0"/>
              <a:t>BODY PARAGRAPH(S):</a:t>
            </a:r>
          </a:p>
          <a:p>
            <a:pPr marL="871200" lvl="1" indent="-457200">
              <a:buFont typeface="+mj-lt"/>
              <a:buAutoNum type="arabicPeriod"/>
            </a:pPr>
            <a:r>
              <a:rPr lang="en-US" sz="2600" b="1" dirty="0" smtClean="0"/>
              <a:t>REPLACE—repetitive words, non-specific words, unclear sentences</a:t>
            </a:r>
          </a:p>
          <a:p>
            <a:pPr marL="871200" lvl="1" indent="-457200">
              <a:buFont typeface="+mj-lt"/>
              <a:buAutoNum type="arabicPeriod"/>
            </a:pPr>
            <a:r>
              <a:rPr lang="en-US" sz="2600" b="1" dirty="0" smtClean="0"/>
              <a:t>ADD—descriptive words, more detailed elaboration/details, source # and paragraph # if missing from evidence (citation), counterclaim if missing</a:t>
            </a:r>
          </a:p>
          <a:p>
            <a:pPr marL="871200" lvl="1" indent="-457200">
              <a:buFont typeface="+mj-lt"/>
              <a:buAutoNum type="arabicPeriod"/>
            </a:pPr>
            <a:r>
              <a:rPr lang="en-US" sz="2600" b="1" dirty="0" smtClean="0"/>
              <a:t>DELETE—unrelated information/details, unnecessary sentences, opinion words/pronouns</a:t>
            </a:r>
          </a:p>
          <a:p>
            <a:pPr marL="871200" lvl="1" indent="-457200">
              <a:buFont typeface="+mj-lt"/>
              <a:buAutoNum type="arabicPeriod"/>
            </a:pPr>
            <a:r>
              <a:rPr lang="en-US" sz="2600" b="1" dirty="0" smtClean="0"/>
              <a:t>REORDER—start with WAITED word and counterclaim, evidence from source #1, at least 2 sentences of elaboration/explanation, evidence from source #2, 2 sentences of elaboration/explanation for 2</a:t>
            </a:r>
            <a:r>
              <a:rPr lang="en-US" sz="2600" b="1" baseline="30000" dirty="0" smtClean="0"/>
              <a:t>nd</a:t>
            </a:r>
            <a:r>
              <a:rPr lang="en-US" sz="2600" b="1" dirty="0" smtClean="0"/>
              <a:t> evidence, last should be a wrap-up sentence or lead to new body paragraph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0" y="143741"/>
            <a:ext cx="2247900" cy="2247900"/>
          </a:xfrm>
          <a:prstGeom prst="rect">
            <a:avLst/>
          </a:prstGeom>
        </p:spPr>
      </p:pic>
    </p:spTree>
    <p:extLst>
      <p:ext uri="{BB962C8B-B14F-4D97-AF65-F5344CB8AC3E}">
        <p14:creationId xmlns:p14="http://schemas.microsoft.com/office/powerpoint/2010/main" val="3254217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R.A.D.a.R</a:t>
            </a:r>
            <a:r>
              <a:rPr lang="en-US" dirty="0"/>
              <a:t> </a:t>
            </a:r>
            <a:r>
              <a:rPr lang="en-US" dirty="0" smtClean="0"/>
              <a:t>Checklist</a:t>
            </a:r>
            <a:endParaRPr lang="en-US" dirty="0"/>
          </a:p>
        </p:txBody>
      </p:sp>
      <p:sp>
        <p:nvSpPr>
          <p:cNvPr id="3" name="Content Placeholder 2"/>
          <p:cNvSpPr>
            <a:spLocks noGrp="1"/>
          </p:cNvSpPr>
          <p:nvPr>
            <p:ph idx="1"/>
          </p:nvPr>
        </p:nvSpPr>
        <p:spPr>
          <a:xfrm>
            <a:off x="913795" y="1732449"/>
            <a:ext cx="10353762" cy="4612933"/>
          </a:xfrm>
        </p:spPr>
        <p:txBody>
          <a:bodyPr>
            <a:normAutofit lnSpcReduction="10000"/>
          </a:bodyPr>
          <a:lstStyle/>
          <a:p>
            <a:pPr marL="494100" indent="-457200">
              <a:buFont typeface="+mj-lt"/>
              <a:buAutoNum type="arabicPeriod"/>
            </a:pPr>
            <a:r>
              <a:rPr lang="en-US" sz="2800" b="1" dirty="0" smtClean="0"/>
              <a:t>CONCLUSION:</a:t>
            </a:r>
          </a:p>
          <a:p>
            <a:pPr marL="871200" lvl="1" indent="-457200">
              <a:buFont typeface="+mj-lt"/>
              <a:buAutoNum type="arabicPeriod"/>
            </a:pPr>
            <a:r>
              <a:rPr lang="en-US" sz="2600" b="1" dirty="0" smtClean="0"/>
              <a:t>REPLACE—repetitive words, non-specific words, unclear sentences</a:t>
            </a:r>
          </a:p>
          <a:p>
            <a:pPr marL="871200" lvl="1" indent="-457200">
              <a:buFont typeface="+mj-lt"/>
              <a:buAutoNum type="arabicPeriod"/>
            </a:pPr>
            <a:r>
              <a:rPr lang="en-US" sz="2600" b="1" dirty="0" smtClean="0"/>
              <a:t>ADD—descriptive words, re-stated claim if missing, reversed hook for last sentence</a:t>
            </a:r>
          </a:p>
          <a:p>
            <a:pPr marL="871200" lvl="1" indent="-457200">
              <a:buFont typeface="+mj-lt"/>
              <a:buAutoNum type="arabicPeriod"/>
            </a:pPr>
            <a:r>
              <a:rPr lang="en-US" sz="2600" b="1" dirty="0" smtClean="0"/>
              <a:t>DELETE—unrelated information/details, unnecessary sentences, opinion words/pronouns</a:t>
            </a:r>
          </a:p>
          <a:p>
            <a:pPr marL="871200" lvl="1" indent="-457200">
              <a:buFont typeface="+mj-lt"/>
              <a:buAutoNum type="arabicPeriod"/>
            </a:pPr>
            <a:r>
              <a:rPr lang="en-US" sz="2600" b="1" dirty="0" smtClean="0"/>
              <a:t>REORDER—start with a transition word or phrase, followed by restated claim in different words, last should be your concluding sentence for the entire essay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0" y="143741"/>
            <a:ext cx="2247900" cy="2247900"/>
          </a:xfrm>
          <a:prstGeom prst="rect">
            <a:avLst/>
          </a:prstGeom>
        </p:spPr>
      </p:pic>
    </p:spTree>
    <p:extLst>
      <p:ext uri="{BB962C8B-B14F-4D97-AF65-F5344CB8AC3E}">
        <p14:creationId xmlns:p14="http://schemas.microsoft.com/office/powerpoint/2010/main" val="466463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6">
                <a:tint val="45000"/>
                <a:satMod val="400000"/>
              </a:schemeClr>
            </a:duotone>
          </a:blip>
          <a:srcRect l="7323" t="17424" r="53788" b="8165"/>
          <a:stretch/>
        </p:blipFill>
        <p:spPr>
          <a:xfrm>
            <a:off x="3671455" y="78810"/>
            <a:ext cx="4627417" cy="6640645"/>
          </a:xfrm>
          <a:prstGeom prst="rect">
            <a:avLst/>
          </a:prstGeom>
        </p:spPr>
      </p:pic>
      <p:sp>
        <p:nvSpPr>
          <p:cNvPr id="5" name="TextBox 4"/>
          <p:cNvSpPr txBox="1"/>
          <p:nvPr/>
        </p:nvSpPr>
        <p:spPr>
          <a:xfrm>
            <a:off x="290945" y="401782"/>
            <a:ext cx="2992582" cy="2585323"/>
          </a:xfrm>
          <a:prstGeom prst="rect">
            <a:avLst/>
          </a:prstGeom>
          <a:noFill/>
        </p:spPr>
        <p:txBody>
          <a:bodyPr wrap="square" rtlCol="0">
            <a:spAutoFit/>
          </a:bodyPr>
          <a:lstStyle/>
          <a:p>
            <a:pPr algn="ctr"/>
            <a:r>
              <a:rPr lang="en-US" sz="5400" dirty="0" smtClean="0"/>
              <a:t>Now on to editing!</a:t>
            </a:r>
            <a:endParaRPr lang="en-US" sz="5400" dirty="0"/>
          </a:p>
        </p:txBody>
      </p:sp>
    </p:spTree>
    <p:extLst>
      <p:ext uri="{BB962C8B-B14F-4D97-AF65-F5344CB8AC3E}">
        <p14:creationId xmlns:p14="http://schemas.microsoft.com/office/powerpoint/2010/main" val="236935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Checklist</a:t>
            </a:r>
            <a:endParaRPr lang="en-US" dirty="0"/>
          </a:p>
        </p:txBody>
      </p:sp>
      <p:sp>
        <p:nvSpPr>
          <p:cNvPr id="3" name="Content Placeholder 2"/>
          <p:cNvSpPr>
            <a:spLocks noGrp="1"/>
          </p:cNvSpPr>
          <p:nvPr>
            <p:ph idx="1"/>
          </p:nvPr>
        </p:nvSpPr>
        <p:spPr>
          <a:xfrm>
            <a:off x="913795" y="1732449"/>
            <a:ext cx="10353762" cy="4890024"/>
          </a:xfrm>
        </p:spPr>
        <p:txBody>
          <a:bodyPr>
            <a:normAutofit fontScale="85000" lnSpcReduction="10000"/>
          </a:bodyPr>
          <a:lstStyle/>
          <a:p>
            <a:pPr marL="494100" indent="-457200">
              <a:buFont typeface="+mj-lt"/>
              <a:buAutoNum type="arabicPeriod"/>
            </a:pPr>
            <a:r>
              <a:rPr lang="en-US" sz="2800" b="1" dirty="0" smtClean="0"/>
              <a:t>Use the yellow checklist called “Spartans Proof-It” and write your name and class period on the top of the yellow paper</a:t>
            </a:r>
          </a:p>
          <a:p>
            <a:pPr marL="494100" indent="-457200">
              <a:buFont typeface="+mj-lt"/>
              <a:buAutoNum type="arabicPeriod"/>
            </a:pPr>
            <a:r>
              <a:rPr lang="en-US" sz="2800" b="1" dirty="0" smtClean="0"/>
              <a:t>Give your rough draft and your yellow checklist to a classmate.  Tell your classmate to write their name next to “Edited by” and today’s date</a:t>
            </a:r>
          </a:p>
          <a:p>
            <a:pPr marL="494100" indent="-457200">
              <a:buFont typeface="+mj-lt"/>
              <a:buAutoNum type="arabicPeriod"/>
            </a:pPr>
            <a:r>
              <a:rPr lang="en-US" sz="2800" b="1" dirty="0" smtClean="0"/>
              <a:t>As your classmate reads your draft and goes down the list, they should put a checkmark in the appropriate answer box.  N/A means “not applicable” or “not used”</a:t>
            </a:r>
          </a:p>
          <a:p>
            <a:pPr marL="494100" indent="-457200">
              <a:buFont typeface="+mj-lt"/>
              <a:buAutoNum type="arabicPeriod"/>
            </a:pPr>
            <a:r>
              <a:rPr lang="en-US" sz="2800" b="1" dirty="0" smtClean="0"/>
              <a:t>When finished, take your rough draft and yellow checklist back.  Begin your final copy with all corrections from </a:t>
            </a:r>
            <a:r>
              <a:rPr lang="en-US" sz="2800" b="1" dirty="0" err="1" smtClean="0"/>
              <a:t>R.A.D.a.R</a:t>
            </a:r>
            <a:r>
              <a:rPr lang="en-US" sz="2800" b="1" dirty="0" smtClean="0"/>
              <a:t> and from the Proof-It list.  As you correct the problems, write the date in the “Revision Date” box.</a:t>
            </a:r>
          </a:p>
          <a:p>
            <a:pPr marL="494100" indent="-457200">
              <a:buFont typeface="+mj-lt"/>
              <a:buAutoNum type="arabicPeriod"/>
            </a:pPr>
            <a:r>
              <a:rPr lang="en-US" sz="2800" b="1" dirty="0" smtClean="0"/>
              <a:t>Staple the Proof-It yellow checklist to your rough draft.</a:t>
            </a:r>
          </a:p>
          <a:p>
            <a:pPr marL="494100" indent="-457200">
              <a:buFont typeface="+mj-lt"/>
              <a:buAutoNum type="arabicPeriod"/>
            </a:pPr>
            <a:endParaRPr lang="en-US" sz="2600" b="1" dirty="0" smtClean="0"/>
          </a:p>
        </p:txBody>
      </p:sp>
    </p:spTree>
    <p:extLst>
      <p:ext uri="{BB962C8B-B14F-4D97-AF65-F5344CB8AC3E}">
        <p14:creationId xmlns:p14="http://schemas.microsoft.com/office/powerpoint/2010/main" val="201545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finished?  Check it off if the following are done …</a:t>
            </a:r>
            <a:endParaRPr lang="en-US" dirty="0"/>
          </a:p>
        </p:txBody>
      </p:sp>
      <p:sp>
        <p:nvSpPr>
          <p:cNvPr id="3" name="Content Placeholder 2"/>
          <p:cNvSpPr>
            <a:spLocks noGrp="1"/>
          </p:cNvSpPr>
          <p:nvPr>
            <p:ph idx="1"/>
          </p:nvPr>
        </p:nvSpPr>
        <p:spPr>
          <a:xfrm>
            <a:off x="913795" y="1732449"/>
            <a:ext cx="10353762" cy="4654496"/>
          </a:xfrm>
        </p:spPr>
        <p:txBody>
          <a:bodyPr>
            <a:normAutofit fontScale="85000" lnSpcReduction="20000"/>
          </a:bodyPr>
          <a:lstStyle/>
          <a:p>
            <a:r>
              <a:rPr lang="en-US" dirty="0" smtClean="0"/>
              <a:t>Planning</a:t>
            </a:r>
          </a:p>
          <a:p>
            <a:pPr marL="36900" indent="0">
              <a:buNone/>
            </a:pPr>
            <a:r>
              <a:rPr lang="en-US" dirty="0"/>
              <a:t>	</a:t>
            </a:r>
            <a:r>
              <a:rPr lang="en-US" dirty="0" smtClean="0"/>
              <a:t>__ PEEL chart</a:t>
            </a:r>
          </a:p>
          <a:p>
            <a:r>
              <a:rPr lang="en-US" dirty="0" smtClean="0"/>
              <a:t>Rough Draft</a:t>
            </a:r>
          </a:p>
          <a:p>
            <a:pPr marL="36900" indent="0">
              <a:buNone/>
            </a:pPr>
            <a:r>
              <a:rPr lang="en-US" dirty="0"/>
              <a:t>	</a:t>
            </a:r>
            <a:r>
              <a:rPr lang="en-US" dirty="0" smtClean="0"/>
              <a:t>__ Introduction w/claim</a:t>
            </a:r>
          </a:p>
          <a:p>
            <a:pPr marL="36900" indent="0">
              <a:buNone/>
            </a:pPr>
            <a:r>
              <a:rPr lang="en-US" dirty="0"/>
              <a:t>	</a:t>
            </a:r>
            <a:r>
              <a:rPr lang="en-US" dirty="0" smtClean="0"/>
              <a:t>__ Body w/cited evidence and elaboration</a:t>
            </a:r>
          </a:p>
          <a:p>
            <a:pPr marL="36900" indent="0">
              <a:buNone/>
            </a:pPr>
            <a:r>
              <a:rPr lang="en-US" dirty="0"/>
              <a:t>	</a:t>
            </a:r>
            <a:r>
              <a:rPr lang="en-US" dirty="0" smtClean="0"/>
              <a:t>__ Conclusion w/restated claim</a:t>
            </a:r>
          </a:p>
          <a:p>
            <a:r>
              <a:rPr lang="en-US" dirty="0" smtClean="0"/>
              <a:t>Revision</a:t>
            </a:r>
          </a:p>
          <a:p>
            <a:pPr marL="36900" indent="0">
              <a:buNone/>
            </a:pPr>
            <a:r>
              <a:rPr lang="en-US" dirty="0"/>
              <a:t>	</a:t>
            </a:r>
            <a:r>
              <a:rPr lang="en-US" dirty="0" smtClean="0"/>
              <a:t>__ </a:t>
            </a:r>
            <a:r>
              <a:rPr lang="en-US" dirty="0" err="1" smtClean="0"/>
              <a:t>R.A.D.a.R</a:t>
            </a:r>
            <a:r>
              <a:rPr lang="en-US" dirty="0" smtClean="0"/>
              <a:t> corrections for intro, body, and conclusion</a:t>
            </a:r>
          </a:p>
          <a:p>
            <a:pPr marL="36900" indent="0">
              <a:buNone/>
            </a:pPr>
            <a:r>
              <a:rPr lang="en-US" dirty="0"/>
              <a:t>	</a:t>
            </a:r>
            <a:r>
              <a:rPr lang="en-US" dirty="0" smtClean="0"/>
              <a:t>__ Spartans Proof It editing corrections and checklist</a:t>
            </a:r>
          </a:p>
          <a:p>
            <a:r>
              <a:rPr lang="en-US" dirty="0" smtClean="0"/>
              <a:t>Final Copy</a:t>
            </a:r>
          </a:p>
          <a:p>
            <a:pPr marL="450000" lvl="1" indent="0">
              <a:buNone/>
            </a:pPr>
            <a:r>
              <a:rPr lang="en-US" dirty="0" smtClean="0"/>
              <a:t>__ Neat handwriting </a:t>
            </a:r>
          </a:p>
          <a:p>
            <a:pPr marL="450000" lvl="1" indent="0">
              <a:buNone/>
            </a:pPr>
            <a:r>
              <a:rPr lang="en-US" dirty="0" smtClean="0"/>
              <a:t>__ 1 space between paragraphs</a:t>
            </a:r>
          </a:p>
          <a:p>
            <a:pPr marL="450000" lvl="1" indent="0">
              <a:buNone/>
            </a:pPr>
            <a:r>
              <a:rPr lang="en-US" dirty="0" smtClean="0"/>
              <a:t>__ Revision corrections included</a:t>
            </a:r>
          </a:p>
          <a:p>
            <a:pPr marL="450000" lvl="1" indent="0">
              <a:buNone/>
            </a:pPr>
            <a:r>
              <a:rPr lang="en-US" dirty="0" smtClean="0"/>
              <a:t>___ All spelling/grammar/punctuation correct</a:t>
            </a:r>
          </a:p>
          <a:p>
            <a:endParaRPr lang="en-US" dirty="0"/>
          </a:p>
        </p:txBody>
      </p:sp>
      <p:pic>
        <p:nvPicPr>
          <p:cNvPr id="1026" name="Picture 2" descr="Image result for writi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764" y="1870679"/>
            <a:ext cx="5445318" cy="437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17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Personal Pronouns!</a:t>
            </a:r>
            <a:endParaRPr lang="en-US" dirty="0"/>
          </a:p>
        </p:txBody>
      </p:sp>
      <p:sp>
        <p:nvSpPr>
          <p:cNvPr id="3" name="Content Placeholder 2"/>
          <p:cNvSpPr>
            <a:spLocks noGrp="1"/>
          </p:cNvSpPr>
          <p:nvPr>
            <p:ph idx="1"/>
          </p:nvPr>
        </p:nvSpPr>
        <p:spPr>
          <a:xfrm>
            <a:off x="913795" y="1732449"/>
            <a:ext cx="10353762" cy="1631129"/>
          </a:xfrm>
        </p:spPr>
        <p:txBody>
          <a:bodyPr>
            <a:normAutofit/>
          </a:bodyPr>
          <a:lstStyle/>
          <a:p>
            <a:pPr marL="36900" indent="0" algn="ctr">
              <a:buNone/>
            </a:pPr>
            <a:r>
              <a:rPr lang="en-US" sz="3600" dirty="0" smtClean="0"/>
              <a:t>But how can I say my opinion without using</a:t>
            </a:r>
          </a:p>
          <a:p>
            <a:pPr marL="36900" indent="0" algn="ctr">
              <a:buNone/>
            </a:pPr>
            <a:r>
              <a:rPr lang="en-US" sz="3600" dirty="0" smtClean="0"/>
              <a:t>I … ME … YOU … MY … MINE????</a:t>
            </a:r>
            <a:endParaRPr lang="en-US" sz="3600" dirty="0"/>
          </a:p>
        </p:txBody>
      </p:sp>
      <p:pic>
        <p:nvPicPr>
          <p:cNvPr id="4" name="Picture 3"/>
          <p:cNvPicPr>
            <a:picLocks noChangeAspect="1"/>
          </p:cNvPicPr>
          <p:nvPr/>
        </p:nvPicPr>
        <p:blipFill>
          <a:blip r:embed="rId2"/>
          <a:stretch>
            <a:fillRect/>
          </a:stretch>
        </p:blipFill>
        <p:spPr>
          <a:xfrm>
            <a:off x="7310068" y="3341840"/>
            <a:ext cx="4063782" cy="2895445"/>
          </a:xfrm>
          <a:prstGeom prst="rect">
            <a:avLst/>
          </a:prstGeom>
        </p:spPr>
      </p:pic>
      <p:sp>
        <p:nvSpPr>
          <p:cNvPr id="5" name="TextBox 4"/>
          <p:cNvSpPr txBox="1"/>
          <p:nvPr/>
        </p:nvSpPr>
        <p:spPr>
          <a:xfrm>
            <a:off x="544270" y="3279837"/>
            <a:ext cx="6740576" cy="2246769"/>
          </a:xfrm>
          <a:prstGeom prst="rect">
            <a:avLst/>
          </a:prstGeom>
          <a:noFill/>
        </p:spPr>
        <p:txBody>
          <a:bodyPr wrap="square" rtlCol="0">
            <a:spAutoFit/>
          </a:bodyPr>
          <a:lstStyle/>
          <a:p>
            <a:r>
              <a:rPr lang="en-US" sz="2800" dirty="0" smtClean="0"/>
              <a:t>Go to </a:t>
            </a:r>
            <a:r>
              <a:rPr lang="en-US" sz="2800" dirty="0" smtClean="0">
                <a:hlinkClick r:id="rId3"/>
              </a:rPr>
              <a:t>www.morales8la.weebly.com</a:t>
            </a:r>
            <a:r>
              <a:rPr lang="en-US" sz="2800" dirty="0" smtClean="0"/>
              <a:t> and click on the BLOG tab.</a:t>
            </a:r>
          </a:p>
          <a:p>
            <a:endParaRPr lang="en-US" sz="2800" dirty="0"/>
          </a:p>
          <a:p>
            <a:r>
              <a:rPr lang="en-US" sz="2800" dirty="0" smtClean="0"/>
              <a:t>Follow the directions on the post titled “NO ONE CARES”</a:t>
            </a:r>
            <a:endParaRPr lang="en-US" sz="2800" dirty="0"/>
          </a:p>
        </p:txBody>
      </p:sp>
    </p:spTree>
    <p:extLst>
      <p:ext uri="{BB962C8B-B14F-4D97-AF65-F5344CB8AC3E}">
        <p14:creationId xmlns:p14="http://schemas.microsoft.com/office/powerpoint/2010/main" val="308641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a:t>
            </a:r>
            <a:endParaRPr lang="en-US" dirty="0"/>
          </a:p>
        </p:txBody>
      </p:sp>
      <p:sp>
        <p:nvSpPr>
          <p:cNvPr id="3" name="Content Placeholder 2"/>
          <p:cNvSpPr>
            <a:spLocks noGrp="1"/>
          </p:cNvSpPr>
          <p:nvPr>
            <p:ph idx="1"/>
          </p:nvPr>
        </p:nvSpPr>
        <p:spPr>
          <a:xfrm>
            <a:off x="885884" y="1495184"/>
            <a:ext cx="6957190" cy="4910966"/>
          </a:xfrm>
        </p:spPr>
        <p:txBody>
          <a:bodyPr>
            <a:noAutofit/>
          </a:bodyPr>
          <a:lstStyle/>
          <a:p>
            <a:pPr marL="36900" indent="0">
              <a:buNone/>
            </a:pPr>
            <a:r>
              <a:rPr lang="en-US" sz="2400" dirty="0" smtClean="0"/>
              <a:t>Last week, you answered the prompt that asked you whether or not you feel that the American Dream is achievable by ALL Americans.  Now that we have practiced writing statement sentences, you need to turn your answer (which was your opinion) into a CLAIM.</a:t>
            </a:r>
            <a:endParaRPr lang="en-US" sz="2400" dirty="0"/>
          </a:p>
          <a:p>
            <a:pPr marL="36900" indent="0">
              <a:buNone/>
            </a:pPr>
            <a:r>
              <a:rPr lang="en-US" sz="2400" b="1" dirty="0" smtClean="0">
                <a:solidFill>
                  <a:srgbClr val="FFFF00"/>
                </a:solidFill>
              </a:rPr>
              <a:t>This is an argumentative prompt: Take a position on whether or not you believe that the American Dream is achievable by all Americans based on the evidence provided by the texts we read in class.</a:t>
            </a:r>
            <a:endParaRPr lang="en-US" sz="2400" b="1" dirty="0">
              <a:solidFill>
                <a:srgbClr val="FFFF00"/>
              </a:solidFill>
            </a:endParaRPr>
          </a:p>
          <a:p>
            <a:pPr marL="36900" indent="0">
              <a:buNone/>
            </a:pPr>
            <a:r>
              <a:rPr lang="en-US" sz="2400" dirty="0" smtClean="0"/>
              <a:t>Post your claim to </a:t>
            </a:r>
            <a:r>
              <a:rPr lang="en-US" sz="2400" dirty="0" err="1" smtClean="0"/>
              <a:t>Padlet</a:t>
            </a:r>
            <a:endParaRPr lang="en-US" sz="2400" dirty="0"/>
          </a:p>
        </p:txBody>
      </p:sp>
      <p:pic>
        <p:nvPicPr>
          <p:cNvPr id="4" name="Picture 3"/>
          <p:cNvPicPr>
            <a:picLocks noChangeAspect="1"/>
          </p:cNvPicPr>
          <p:nvPr/>
        </p:nvPicPr>
        <p:blipFill>
          <a:blip r:embed="rId2"/>
          <a:stretch>
            <a:fillRect/>
          </a:stretch>
        </p:blipFill>
        <p:spPr>
          <a:xfrm>
            <a:off x="8058113" y="1651000"/>
            <a:ext cx="3556000" cy="3556000"/>
          </a:xfrm>
          <a:prstGeom prst="rect">
            <a:avLst/>
          </a:prstGeom>
        </p:spPr>
      </p:pic>
    </p:spTree>
    <p:extLst>
      <p:ext uri="{BB962C8B-B14F-4D97-AF65-F5344CB8AC3E}">
        <p14:creationId xmlns:p14="http://schemas.microsoft.com/office/powerpoint/2010/main" val="429257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PEEL It!</a:t>
            </a:r>
            <a:endParaRPr lang="en-US" dirty="0"/>
          </a:p>
        </p:txBody>
      </p:sp>
      <p:sp>
        <p:nvSpPr>
          <p:cNvPr id="3" name="Content Placeholder 2"/>
          <p:cNvSpPr>
            <a:spLocks noGrp="1"/>
          </p:cNvSpPr>
          <p:nvPr>
            <p:ph idx="1"/>
          </p:nvPr>
        </p:nvSpPr>
        <p:spPr>
          <a:xfrm>
            <a:off x="913795" y="1732450"/>
            <a:ext cx="10353762" cy="1855878"/>
          </a:xfrm>
        </p:spPr>
        <p:txBody>
          <a:bodyPr>
            <a:normAutofit fontScale="70000" lnSpcReduction="20000"/>
          </a:bodyPr>
          <a:lstStyle/>
          <a:p>
            <a:r>
              <a:rPr lang="en-US" sz="4000" b="1" dirty="0" smtClean="0"/>
              <a:t>P: point!  Your claim/controlling idea</a:t>
            </a:r>
          </a:p>
          <a:p>
            <a:r>
              <a:rPr lang="en-US" sz="4000" b="1" dirty="0" smtClean="0"/>
              <a:t>E: evidence!  What evidence BEST supports your point?</a:t>
            </a:r>
          </a:p>
          <a:p>
            <a:r>
              <a:rPr lang="en-US" sz="4000" b="1" dirty="0" smtClean="0"/>
              <a:t>EL: elaboration!  Explain WHY your evidence BEST supports your point.</a:t>
            </a:r>
            <a:endParaRPr lang="en-US" sz="4000" b="1" dirty="0"/>
          </a:p>
        </p:txBody>
      </p:sp>
      <p:graphicFrame>
        <p:nvGraphicFramePr>
          <p:cNvPr id="4" name="Table 3"/>
          <p:cNvGraphicFramePr>
            <a:graphicFrameLocks noGrp="1"/>
          </p:cNvGraphicFramePr>
          <p:nvPr>
            <p:extLst>
              <p:ext uri="{D42A27DB-BD31-4B8C-83A1-F6EECF244321}">
                <p14:modId xmlns:p14="http://schemas.microsoft.com/office/powerpoint/2010/main" val="492158257"/>
              </p:ext>
            </p:extLst>
          </p:nvPr>
        </p:nvGraphicFramePr>
        <p:xfrm>
          <a:off x="2073564" y="3740728"/>
          <a:ext cx="8127999" cy="2269348"/>
        </p:xfrm>
        <a:graphic>
          <a:graphicData uri="http://schemas.openxmlformats.org/drawingml/2006/table">
            <a:tbl>
              <a:tblPr firstRow="1" bandRow="1">
                <a:tableStyleId>{5C22544A-7EE6-4342-B048-85BDC9FD1C3A}</a:tableStyleId>
              </a:tblPr>
              <a:tblGrid>
                <a:gridCol w="2709333"/>
                <a:gridCol w="2709333"/>
                <a:gridCol w="2709333"/>
              </a:tblGrid>
              <a:tr h="789708">
                <a:tc>
                  <a:txBody>
                    <a:bodyPr/>
                    <a:lstStyle/>
                    <a:p>
                      <a:pPr algn="ctr"/>
                      <a:r>
                        <a:rPr lang="en-US" dirty="0" smtClean="0"/>
                        <a:t>POINT</a:t>
                      </a:r>
                    </a:p>
                    <a:p>
                      <a:pPr algn="ctr"/>
                      <a:r>
                        <a:rPr lang="en-US" dirty="0" smtClean="0"/>
                        <a:t>(claim/controlling idea)</a:t>
                      </a:r>
                      <a:endParaRPr lang="en-US" dirty="0"/>
                    </a:p>
                  </a:txBody>
                  <a:tcPr/>
                </a:tc>
                <a:tc>
                  <a:txBody>
                    <a:bodyPr/>
                    <a:lstStyle/>
                    <a:p>
                      <a:pPr algn="ctr"/>
                      <a:r>
                        <a:rPr lang="en-US" dirty="0" smtClean="0"/>
                        <a:t>EVIDENCE</a:t>
                      </a:r>
                    </a:p>
                    <a:p>
                      <a:pPr algn="ctr"/>
                      <a:r>
                        <a:rPr lang="en-US" dirty="0" smtClean="0"/>
                        <a:t>(including source)</a:t>
                      </a:r>
                      <a:endParaRPr lang="en-US" dirty="0"/>
                    </a:p>
                  </a:txBody>
                  <a:tcPr/>
                </a:tc>
                <a:tc>
                  <a:txBody>
                    <a:bodyPr/>
                    <a:lstStyle/>
                    <a:p>
                      <a:pPr algn="ctr"/>
                      <a:r>
                        <a:rPr lang="en-US" dirty="0" smtClean="0"/>
                        <a:t>ELABORATION</a:t>
                      </a:r>
                    </a:p>
                    <a:p>
                      <a:pPr algn="ctr"/>
                      <a:endParaRPr lang="en-US" dirty="0"/>
                    </a:p>
                  </a:txBody>
                  <a:tcPr/>
                </a:tc>
              </a:tr>
              <a:tr h="14796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8874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how to PEEL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5875485"/>
              </p:ext>
            </p:extLst>
          </p:nvPr>
        </p:nvGraphicFramePr>
        <p:xfrm>
          <a:off x="913795" y="1543540"/>
          <a:ext cx="10353156" cy="4219951"/>
        </p:xfrm>
        <a:graphic>
          <a:graphicData uri="http://schemas.openxmlformats.org/drawingml/2006/table">
            <a:tbl>
              <a:tblPr firstRow="1" bandRow="1">
                <a:tableStyleId>{5C22544A-7EE6-4342-B048-85BDC9FD1C3A}</a:tableStyleId>
              </a:tblPr>
              <a:tblGrid>
                <a:gridCol w="3451052"/>
                <a:gridCol w="3451052"/>
                <a:gridCol w="3451052"/>
              </a:tblGrid>
              <a:tr h="928111">
                <a:tc>
                  <a:txBody>
                    <a:bodyPr/>
                    <a:lstStyle/>
                    <a:p>
                      <a:pPr algn="ctr"/>
                      <a:r>
                        <a:rPr lang="en-US" dirty="0" smtClean="0"/>
                        <a:t>POINT</a:t>
                      </a:r>
                    </a:p>
                    <a:p>
                      <a:pPr algn="ctr"/>
                      <a:r>
                        <a:rPr lang="en-US" dirty="0" smtClean="0"/>
                        <a:t>(claim/controlling idea)</a:t>
                      </a:r>
                      <a:endParaRPr lang="en-US" dirty="0"/>
                    </a:p>
                  </a:txBody>
                  <a:tcPr/>
                </a:tc>
                <a:tc>
                  <a:txBody>
                    <a:bodyPr/>
                    <a:lstStyle/>
                    <a:p>
                      <a:pPr algn="ctr"/>
                      <a:r>
                        <a:rPr lang="en-US" dirty="0" smtClean="0"/>
                        <a:t>EVIDENCE</a:t>
                      </a:r>
                    </a:p>
                    <a:p>
                      <a:pPr algn="ctr"/>
                      <a:r>
                        <a:rPr lang="en-US" dirty="0" smtClean="0"/>
                        <a:t>(including source)</a:t>
                      </a:r>
                      <a:endParaRPr lang="en-US" dirty="0"/>
                    </a:p>
                  </a:txBody>
                  <a:tcPr/>
                </a:tc>
                <a:tc>
                  <a:txBody>
                    <a:bodyPr/>
                    <a:lstStyle/>
                    <a:p>
                      <a:pPr algn="ctr"/>
                      <a:r>
                        <a:rPr lang="en-US" dirty="0" smtClean="0"/>
                        <a:t>ELABORATION</a:t>
                      </a:r>
                    </a:p>
                    <a:p>
                      <a:pPr algn="ctr"/>
                      <a:endParaRPr lang="en-US" dirty="0"/>
                    </a:p>
                  </a:txBody>
                  <a:tcPr/>
                </a:tc>
              </a:tr>
              <a:tr h="2908634">
                <a:tc>
                  <a:txBody>
                    <a:bodyPr/>
                    <a:lstStyle/>
                    <a:p>
                      <a:r>
                        <a:rPr lang="en-US" b="1" dirty="0" smtClean="0"/>
                        <a:t>The</a:t>
                      </a:r>
                      <a:r>
                        <a:rPr lang="en-US" b="1" baseline="0" dirty="0" smtClean="0"/>
                        <a:t> American Dream is not achievable because the average income of most Americans does not support the needed costs of what makes the American Dream possible.</a:t>
                      </a:r>
                      <a:endParaRPr lang="en-US" b="1" dirty="0"/>
                    </a:p>
                  </a:txBody>
                  <a:tcPr/>
                </a:tc>
                <a:tc>
                  <a:txBody>
                    <a:bodyPr/>
                    <a:lstStyle/>
                    <a:p>
                      <a:pPr marL="342900" indent="-342900">
                        <a:buFont typeface="+mj-lt"/>
                        <a:buAutoNum type="arabicPeriod"/>
                      </a:pPr>
                      <a:r>
                        <a:rPr lang="en-US" b="1" dirty="0" smtClean="0"/>
                        <a:t>“Up to 15 million young Americans</a:t>
                      </a:r>
                      <a:r>
                        <a:rPr lang="en-US" b="1" baseline="0" dirty="0" smtClean="0"/>
                        <a:t> today are at risk.”                                (source 1, paragraph 5)</a:t>
                      </a:r>
                    </a:p>
                    <a:p>
                      <a:pPr marL="342900" indent="-342900">
                        <a:buFont typeface="+mj-lt"/>
                        <a:buAutoNum type="arabicPeriod"/>
                      </a:pPr>
                      <a:r>
                        <a:rPr lang="en-US" b="1" baseline="0" dirty="0" smtClean="0"/>
                        <a:t>“Total income needed to live the American Dream: $130, 357.” (source 2)</a:t>
                      </a:r>
                      <a:endParaRPr lang="en-US" b="1" dirty="0"/>
                    </a:p>
                  </a:txBody>
                  <a:tcPr/>
                </a:tc>
                <a:tc>
                  <a:txBody>
                    <a:bodyPr/>
                    <a:lstStyle/>
                    <a:p>
                      <a:pPr marL="342900" indent="-342900">
                        <a:buFont typeface="+mj-lt"/>
                        <a:buAutoNum type="arabicPeriod"/>
                      </a:pPr>
                      <a:r>
                        <a:rPr lang="en-US" sz="1400" b="1" dirty="0" smtClean="0"/>
                        <a:t>Children are the most at risk in America because many parents are unable to</a:t>
                      </a:r>
                      <a:r>
                        <a:rPr lang="en-US" sz="1400" b="1" baseline="0" dirty="0" smtClean="0"/>
                        <a:t> provide the basics to ensure kids are successful in life.  </a:t>
                      </a:r>
                    </a:p>
                    <a:p>
                      <a:pPr marL="342900" indent="-342900">
                        <a:buFont typeface="+mj-lt"/>
                        <a:buAutoNum type="arabicPeriod"/>
                      </a:pPr>
                      <a:r>
                        <a:rPr lang="en-US" sz="1400" b="1" baseline="0" dirty="0" smtClean="0"/>
                        <a:t>Therefore, children are the most vulnerable victims of the loss of the American Dream.</a:t>
                      </a:r>
                    </a:p>
                    <a:p>
                      <a:pPr marL="342900" indent="-342900">
                        <a:buFont typeface="+mj-lt"/>
                        <a:buAutoNum type="arabicPeriod"/>
                      </a:pPr>
                      <a:r>
                        <a:rPr lang="en-US" sz="1400" b="1" baseline="0" dirty="0" smtClean="0"/>
                        <a:t>For just the basic costs of living, the amount of money you need to make a year already exceeds the average income of most Americans.</a:t>
                      </a:r>
                    </a:p>
                    <a:p>
                      <a:pPr marL="342900" indent="-342900">
                        <a:buFont typeface="+mj-lt"/>
                        <a:buAutoNum type="arabicPeriod"/>
                      </a:pPr>
                      <a:r>
                        <a:rPr lang="en-US" sz="1400" b="1" baseline="0" dirty="0" smtClean="0"/>
                        <a:t>The total cost of the American Dream can change depending on where you live.</a:t>
                      </a:r>
                    </a:p>
                    <a:p>
                      <a:pPr marL="342900" indent="-342900">
                        <a:buFont typeface="+mj-lt"/>
                        <a:buAutoNum type="arabicPeriod"/>
                      </a:pPr>
                      <a:endParaRPr lang="en-US" sz="1400" dirty="0"/>
                    </a:p>
                  </a:txBody>
                  <a:tcPr/>
                </a:tc>
              </a:tr>
            </a:tbl>
          </a:graphicData>
        </a:graphic>
      </p:graphicFrame>
      <p:sp>
        <p:nvSpPr>
          <p:cNvPr id="5" name="TextBox 4"/>
          <p:cNvSpPr txBox="1"/>
          <p:nvPr/>
        </p:nvSpPr>
        <p:spPr>
          <a:xfrm>
            <a:off x="913795" y="5763491"/>
            <a:ext cx="10474641" cy="923330"/>
          </a:xfrm>
          <a:prstGeom prst="rect">
            <a:avLst/>
          </a:prstGeom>
          <a:noFill/>
        </p:spPr>
        <p:txBody>
          <a:bodyPr wrap="square" rtlCol="0">
            <a:spAutoFit/>
          </a:bodyPr>
          <a:lstStyle/>
          <a:p>
            <a:r>
              <a:rPr lang="en-US" b="1" dirty="0">
                <a:solidFill>
                  <a:srgbClr val="FFFF00"/>
                </a:solidFill>
              </a:rPr>
              <a:t>This is an argumentative prompt: Take a position on whether or not you believe that the American Dream is achievable by all Americans based on the evidence provided by the texts we read in class.</a:t>
            </a:r>
          </a:p>
          <a:p>
            <a:endParaRPr lang="en-US" dirty="0"/>
          </a:p>
        </p:txBody>
      </p:sp>
    </p:spTree>
    <p:extLst>
      <p:ext uri="{BB962C8B-B14F-4D97-AF65-F5344CB8AC3E}">
        <p14:creationId xmlns:p14="http://schemas.microsoft.com/office/powerpoint/2010/main" val="78798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798" y="0"/>
            <a:ext cx="10353762" cy="970450"/>
          </a:xfrm>
        </p:spPr>
        <p:txBody>
          <a:bodyPr/>
          <a:lstStyle/>
          <a:p>
            <a:r>
              <a:rPr lang="en-US" b="1" dirty="0" smtClean="0"/>
              <a:t>Types of Evidence-Based Elaboration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0685726"/>
              </p:ext>
            </p:extLst>
          </p:nvPr>
        </p:nvGraphicFramePr>
        <p:xfrm>
          <a:off x="-1" y="970449"/>
          <a:ext cx="12192002" cy="5887550"/>
        </p:xfrm>
        <a:graphic>
          <a:graphicData uri="http://schemas.openxmlformats.org/drawingml/2006/table">
            <a:tbl>
              <a:tblPr firstRow="1" bandRow="1">
                <a:tableStyleId>{3C2FFA5D-87B4-456A-9821-1D502468CF0F}</a:tableStyleId>
              </a:tblPr>
              <a:tblGrid>
                <a:gridCol w="1797804"/>
                <a:gridCol w="2712204"/>
                <a:gridCol w="7681994"/>
              </a:tblGrid>
              <a:tr h="466325">
                <a:tc>
                  <a:txBody>
                    <a:bodyPr/>
                    <a:lstStyle/>
                    <a:p>
                      <a:pPr algn="ctr"/>
                      <a:r>
                        <a:rPr lang="en-US" sz="2400" dirty="0" smtClean="0"/>
                        <a:t>TYPE</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EXAMPLE</a:t>
                      </a:r>
                      <a:endParaRPr lang="en-US" sz="2400" dirty="0"/>
                    </a:p>
                  </a:txBody>
                  <a:tcPr/>
                </a:tc>
              </a:tr>
              <a:tr h="1803122">
                <a:tc>
                  <a:txBody>
                    <a:bodyPr/>
                    <a:lstStyle/>
                    <a:p>
                      <a:r>
                        <a:rPr lang="en-US" sz="2200" dirty="0" smtClean="0"/>
                        <a:t>Explanation</a:t>
                      </a:r>
                      <a:endParaRPr lang="en-US" sz="2200" dirty="0"/>
                    </a:p>
                  </a:txBody>
                  <a:tcPr/>
                </a:tc>
                <a:tc>
                  <a:txBody>
                    <a:bodyPr/>
                    <a:lstStyle/>
                    <a:p>
                      <a:r>
                        <a:rPr lang="en-US" sz="2200" dirty="0" smtClean="0"/>
                        <a:t>Explain the evidence provided. (Often</a:t>
                      </a:r>
                      <a:r>
                        <a:rPr lang="en-US" sz="2200" baseline="0" dirty="0" smtClean="0"/>
                        <a:t> used when a direct quote is given.)</a:t>
                      </a:r>
                      <a:endParaRPr lang="en-US" sz="2200" i="1" dirty="0"/>
                    </a:p>
                  </a:txBody>
                  <a:tcPr/>
                </a:tc>
                <a:tc>
                  <a:txBody>
                    <a:bodyPr/>
                    <a:lstStyle/>
                    <a:p>
                      <a:r>
                        <a:rPr lang="en-US" sz="2200" u="sng" dirty="0" smtClean="0"/>
                        <a:t>Evidence</a:t>
                      </a:r>
                      <a:r>
                        <a:rPr lang="en-US" sz="2200" dirty="0" smtClean="0"/>
                        <a:t>: </a:t>
                      </a:r>
                      <a:r>
                        <a:rPr lang="en-US" sz="2200" u="none" dirty="0" smtClean="0"/>
                        <a:t>According to authors, Africa lost more than 60% of its elephants</a:t>
                      </a:r>
                      <a:r>
                        <a:rPr lang="en-US" sz="2200" u="none" baseline="0" dirty="0" smtClean="0"/>
                        <a:t> to poachers over the last ten years.</a:t>
                      </a:r>
                    </a:p>
                    <a:p>
                      <a:r>
                        <a:rPr lang="en-US" sz="2200" u="sng" baseline="0" dirty="0" smtClean="0"/>
                        <a:t>Elaboration</a:t>
                      </a:r>
                      <a:r>
                        <a:rPr lang="en-US" sz="2200" baseline="0" dirty="0" smtClean="0"/>
                        <a:t>: That is more than half of all the elephants in the country, meaning that at this speed, the elephants could soon die out.</a:t>
                      </a:r>
                      <a:endParaRPr lang="en-US" sz="2200" b="1" dirty="0">
                        <a:solidFill>
                          <a:schemeClr val="accent3"/>
                        </a:solidFill>
                      </a:endParaRPr>
                    </a:p>
                  </a:txBody>
                  <a:tcPr/>
                </a:tc>
              </a:tr>
              <a:tr h="1814981">
                <a:tc>
                  <a:txBody>
                    <a:bodyPr/>
                    <a:lstStyle/>
                    <a:p>
                      <a:r>
                        <a:rPr lang="en-US" sz="2200" dirty="0" smtClean="0"/>
                        <a:t>Evaluation</a:t>
                      </a:r>
                      <a:endParaRPr lang="en-US" sz="2200" dirty="0"/>
                    </a:p>
                  </a:txBody>
                  <a:tcPr/>
                </a:tc>
                <a:tc>
                  <a:txBody>
                    <a:bodyPr/>
                    <a:lstStyle/>
                    <a:p>
                      <a:r>
                        <a:rPr lang="en-US" sz="2200" dirty="0" smtClean="0"/>
                        <a:t>Evaluate the evidence </a:t>
                      </a:r>
                      <a:r>
                        <a:rPr lang="en-US" sz="2200" u="sng" dirty="0" smtClean="0"/>
                        <a:t>based on other</a:t>
                      </a:r>
                      <a:r>
                        <a:rPr lang="en-US" sz="2200" u="sng" baseline="0" dirty="0" smtClean="0"/>
                        <a:t> facts in the passages</a:t>
                      </a:r>
                      <a:r>
                        <a:rPr lang="en-US" sz="2200" u="none" baseline="0" dirty="0" smtClean="0"/>
                        <a:t>.</a:t>
                      </a:r>
                      <a:endParaRPr lang="en-US" sz="2200" dirty="0"/>
                    </a:p>
                  </a:txBody>
                  <a:tcPr/>
                </a:tc>
                <a:tc>
                  <a:txBody>
                    <a:bodyPr/>
                    <a:lstStyle/>
                    <a:p>
                      <a:r>
                        <a:rPr lang="en-US" sz="2200" u="sng" dirty="0" smtClean="0"/>
                        <a:t>Evidence</a:t>
                      </a:r>
                      <a:r>
                        <a:rPr lang="en-US" sz="2200" u="none" dirty="0" smtClean="0"/>
                        <a:t>:</a:t>
                      </a:r>
                      <a:r>
                        <a:rPr lang="en-US" sz="2200" u="none" baseline="0" dirty="0" smtClean="0"/>
                        <a:t> Surveys indicate that many citizens do not even realize that the elephants die when poachers get the ivory.</a:t>
                      </a:r>
                    </a:p>
                    <a:p>
                      <a:r>
                        <a:rPr lang="en-US" sz="2200" u="sng" baseline="0" dirty="0" smtClean="0"/>
                        <a:t>Elaboration</a:t>
                      </a:r>
                      <a:r>
                        <a:rPr lang="en-US" sz="2200" u="none" baseline="0" dirty="0" smtClean="0"/>
                        <a:t>: However, this is not a good enough reason to let this practice continue, since groups like CITE educate their citizens with such facts.</a:t>
                      </a:r>
                      <a:endParaRPr lang="en-US" sz="2200" b="1" u="sng" dirty="0">
                        <a:solidFill>
                          <a:schemeClr val="accent3"/>
                        </a:solidFill>
                      </a:endParaRPr>
                    </a:p>
                  </a:txBody>
                  <a:tcPr/>
                </a:tc>
              </a:tr>
              <a:tr h="1803122">
                <a:tc>
                  <a:txBody>
                    <a:bodyPr/>
                    <a:lstStyle/>
                    <a:p>
                      <a:r>
                        <a:rPr lang="en-US" sz="2200" dirty="0" smtClean="0"/>
                        <a:t>Definition</a:t>
                      </a:r>
                      <a:endParaRPr lang="en-US" sz="2200" dirty="0"/>
                    </a:p>
                  </a:txBody>
                  <a:tcPr/>
                </a:tc>
                <a:tc>
                  <a:txBody>
                    <a:bodyPr/>
                    <a:lstStyle/>
                    <a:p>
                      <a:r>
                        <a:rPr lang="en-US" sz="2200" dirty="0" smtClean="0"/>
                        <a:t>Defining concept or idea to help your reader better understand the evidence.</a:t>
                      </a:r>
                      <a:endParaRPr lang="en-US" sz="2200" dirty="0"/>
                    </a:p>
                  </a:txBody>
                  <a:tcPr/>
                </a:tc>
                <a:tc>
                  <a:txBody>
                    <a:bodyPr/>
                    <a:lstStyle/>
                    <a:p>
                      <a:r>
                        <a:rPr lang="en-US" sz="2200" u="sng" dirty="0" smtClean="0"/>
                        <a:t>Evidence</a:t>
                      </a:r>
                      <a:r>
                        <a:rPr lang="en-US" sz="2200" u="none" dirty="0" smtClean="0"/>
                        <a:t>:</a:t>
                      </a:r>
                      <a:r>
                        <a:rPr lang="en-US" sz="2200" u="none" baseline="0" dirty="0" smtClean="0"/>
                        <a:t> Colony collapse disorder (CCD) is one possible reason why honeybees are disappearing.</a:t>
                      </a:r>
                    </a:p>
                    <a:p>
                      <a:r>
                        <a:rPr lang="en-US" sz="2200" u="sng" baseline="0" dirty="0" smtClean="0"/>
                        <a:t>Elaboration</a:t>
                      </a:r>
                      <a:r>
                        <a:rPr lang="en-US" sz="2200" u="none" baseline="0" dirty="0" smtClean="0"/>
                        <a:t>: Colony collapse disorder is when bees leave their nest but never return. Scientists are searching for the cause.</a:t>
                      </a:r>
                      <a:endParaRPr lang="en-US" sz="2200" b="0" u="sng" dirty="0">
                        <a:solidFill>
                          <a:schemeClr val="accent3"/>
                        </a:solidFill>
                      </a:endParaRPr>
                    </a:p>
                  </a:txBody>
                  <a:tcPr/>
                </a:tc>
              </a:tr>
            </a:tbl>
          </a:graphicData>
        </a:graphic>
      </p:graphicFrame>
    </p:spTree>
    <p:extLst>
      <p:ext uri="{BB962C8B-B14F-4D97-AF65-F5344CB8AC3E}">
        <p14:creationId xmlns:p14="http://schemas.microsoft.com/office/powerpoint/2010/main" val="3258848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US" b="1" dirty="0"/>
              <a:t>Types of Evidence-Based Elaboration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4463519"/>
              </p:ext>
            </p:extLst>
          </p:nvPr>
        </p:nvGraphicFramePr>
        <p:xfrm>
          <a:off x="1" y="970451"/>
          <a:ext cx="12191998" cy="5887549"/>
        </p:xfrm>
        <a:graphic>
          <a:graphicData uri="http://schemas.openxmlformats.org/drawingml/2006/table">
            <a:tbl>
              <a:tblPr firstRow="1" bandRow="1">
                <a:tableStyleId>{3C2FFA5D-87B4-456A-9821-1D502468CF0F}</a:tableStyleId>
              </a:tblPr>
              <a:tblGrid>
                <a:gridCol w="1890792"/>
                <a:gridCol w="2433234"/>
                <a:gridCol w="7867972"/>
              </a:tblGrid>
              <a:tr h="534388">
                <a:tc>
                  <a:txBody>
                    <a:bodyPr/>
                    <a:lstStyle/>
                    <a:p>
                      <a:pPr algn="ctr"/>
                      <a:r>
                        <a:rPr lang="en-US" sz="2400" dirty="0" smtClean="0"/>
                        <a:t>TYPE</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EXAMPLE</a:t>
                      </a:r>
                      <a:endParaRPr lang="en-US" sz="2400" dirty="0"/>
                    </a:p>
                  </a:txBody>
                  <a:tcPr/>
                </a:tc>
              </a:tr>
              <a:tr h="1784387">
                <a:tc>
                  <a:txBody>
                    <a:bodyPr/>
                    <a:lstStyle/>
                    <a:p>
                      <a:r>
                        <a:rPr lang="en-US" sz="2200" dirty="0" smtClean="0"/>
                        <a:t>Analyze</a:t>
                      </a:r>
                      <a:r>
                        <a:rPr lang="en-US" sz="2200" baseline="0" dirty="0" smtClean="0"/>
                        <a:t> (Compare)</a:t>
                      </a:r>
                      <a:endParaRPr lang="en-US" sz="2200" dirty="0"/>
                    </a:p>
                  </a:txBody>
                  <a:tcPr/>
                </a:tc>
                <a:tc>
                  <a:txBody>
                    <a:bodyPr/>
                    <a:lstStyle/>
                    <a:p>
                      <a:r>
                        <a:rPr lang="en-US" sz="2200" dirty="0" smtClean="0"/>
                        <a:t>Provide a comparison to the evidence.</a:t>
                      </a:r>
                      <a:endParaRPr lang="en-US" sz="2200" dirty="0"/>
                    </a:p>
                  </a:txBody>
                  <a:tcPr/>
                </a:tc>
                <a:tc>
                  <a:txBody>
                    <a:bodyPr/>
                    <a:lstStyle/>
                    <a:p>
                      <a:r>
                        <a:rPr lang="en-US" sz="2200" u="sng" dirty="0" smtClean="0"/>
                        <a:t>Evidence</a:t>
                      </a:r>
                      <a:r>
                        <a:rPr lang="en-US" sz="2200" u="none" dirty="0" smtClean="0"/>
                        <a:t>: As the polar</a:t>
                      </a:r>
                      <a:r>
                        <a:rPr lang="en-US" sz="2200" u="none" baseline="0" dirty="0" smtClean="0"/>
                        <a:t> ice melts, polar bears become less afraid of humans as they look for food.</a:t>
                      </a:r>
                    </a:p>
                    <a:p>
                      <a:r>
                        <a:rPr lang="en-US" sz="2200" u="sng" baseline="0" dirty="0" smtClean="0"/>
                        <a:t>Elaboration</a:t>
                      </a:r>
                      <a:r>
                        <a:rPr lang="en-US" sz="2200" u="none" baseline="0" dirty="0" smtClean="0"/>
                        <a:t>: The graphic provided shows a polar bear trying to get into a truck. Thus, as their habitat disappears, they search elsewhere, finding food wherever possible.</a:t>
                      </a:r>
                      <a:endParaRPr lang="en-US" sz="2200" u="sng" dirty="0">
                        <a:solidFill>
                          <a:schemeClr val="accent3"/>
                        </a:solidFill>
                      </a:endParaRPr>
                    </a:p>
                  </a:txBody>
                  <a:tcPr/>
                </a:tc>
              </a:tr>
              <a:tr h="1784387">
                <a:tc>
                  <a:txBody>
                    <a:bodyPr/>
                    <a:lstStyle/>
                    <a:p>
                      <a:r>
                        <a:rPr lang="en-US" sz="2200" dirty="0" smtClean="0"/>
                        <a:t>Analyze (Prediction)</a:t>
                      </a:r>
                      <a:endParaRPr lang="en-US" sz="2200" dirty="0"/>
                    </a:p>
                  </a:txBody>
                  <a:tcPr/>
                </a:tc>
                <a:tc>
                  <a:txBody>
                    <a:bodyPr/>
                    <a:lstStyle/>
                    <a:p>
                      <a:r>
                        <a:rPr lang="en-US" sz="2200" dirty="0" smtClean="0"/>
                        <a:t>Analyze the evidence</a:t>
                      </a:r>
                      <a:r>
                        <a:rPr lang="en-US" sz="2200" baseline="0" dirty="0" smtClean="0"/>
                        <a:t> and make a prediction based on evidence in the text.</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u="sng" dirty="0" smtClean="0"/>
                        <a:t>Evidence</a:t>
                      </a:r>
                      <a:r>
                        <a:rPr lang="en-US" sz="2200" u="none" baseline="0" dirty="0" smtClean="0"/>
                        <a:t>: Colony collapse disorder (CCD) is one possible reason why honeybees are disappearing.</a:t>
                      </a:r>
                    </a:p>
                    <a:p>
                      <a:pPr marL="0" marR="0" indent="0" algn="l" defTabSz="457200" rtl="0" eaLnBrk="1" fontAlgn="auto" latinLnBrk="0" hangingPunct="1">
                        <a:lnSpc>
                          <a:spcPct val="100000"/>
                        </a:lnSpc>
                        <a:spcBef>
                          <a:spcPts val="0"/>
                        </a:spcBef>
                        <a:spcAft>
                          <a:spcPts val="0"/>
                        </a:spcAft>
                        <a:buClrTx/>
                        <a:buSzTx/>
                        <a:buFontTx/>
                        <a:buNone/>
                        <a:tabLst/>
                        <a:defRPr/>
                      </a:pPr>
                      <a:r>
                        <a:rPr lang="en-US" sz="2200" u="sng" baseline="0" dirty="0" smtClean="0"/>
                        <a:t>Elaboration</a:t>
                      </a:r>
                      <a:r>
                        <a:rPr lang="en-US" sz="2200" u="none" baseline="0" dirty="0" smtClean="0"/>
                        <a:t>: If this continues to happen and bees keep leaving their hives, crops will fail, costing farmers millions of dollars.</a:t>
                      </a:r>
                    </a:p>
                    <a:p>
                      <a:endParaRPr lang="en-US" sz="2200" u="sng" dirty="0"/>
                    </a:p>
                  </a:txBody>
                  <a:tcPr/>
                </a:tc>
              </a:tr>
              <a:tr h="1784387">
                <a:tc>
                  <a:txBody>
                    <a:bodyPr/>
                    <a:lstStyle/>
                    <a:p>
                      <a:r>
                        <a:rPr lang="en-US" sz="2200" dirty="0" smtClean="0"/>
                        <a:t>Analyze (Cause/Effect Relationships)</a:t>
                      </a:r>
                      <a:endParaRPr lang="en-US" sz="2200" dirty="0"/>
                    </a:p>
                  </a:txBody>
                  <a:tcPr/>
                </a:tc>
                <a:tc>
                  <a:txBody>
                    <a:bodyPr/>
                    <a:lstStyle/>
                    <a:p>
                      <a:r>
                        <a:rPr lang="en-US" sz="2200" dirty="0" smtClean="0"/>
                        <a:t>Analyze the evidence to show a likely cause and effect relationship.</a:t>
                      </a:r>
                      <a:endParaRPr lang="en-US" sz="2200" dirty="0"/>
                    </a:p>
                  </a:txBody>
                  <a:tcPr/>
                </a:tc>
                <a:tc>
                  <a:txBody>
                    <a:bodyPr/>
                    <a:lstStyle/>
                    <a:p>
                      <a:r>
                        <a:rPr lang="en-US" sz="2200" u="sng" dirty="0" smtClean="0"/>
                        <a:t>Evidence</a:t>
                      </a:r>
                      <a:r>
                        <a:rPr lang="en-US" sz="2200" u="none" dirty="0" smtClean="0"/>
                        <a:t>:</a:t>
                      </a:r>
                      <a:r>
                        <a:rPr lang="en-US" sz="2200" u="none" baseline="0" dirty="0" smtClean="0"/>
                        <a:t> Experts say that the coral reefs are disappearing at a rapid rate.</a:t>
                      </a:r>
                    </a:p>
                    <a:p>
                      <a:r>
                        <a:rPr lang="en-US" sz="2200" u="sng" baseline="0" dirty="0" smtClean="0"/>
                        <a:t>Elaboration</a:t>
                      </a:r>
                      <a:r>
                        <a:rPr lang="en-US" sz="2200" u="none" baseline="0" dirty="0" smtClean="0"/>
                        <a:t>: Therefore, many aquatic creatures like the clown fish will become greatly in danger of losing their natural habitat. </a:t>
                      </a:r>
                      <a:endParaRPr lang="en-US" sz="2200" u="sng" dirty="0">
                        <a:solidFill>
                          <a:schemeClr val="accent3"/>
                        </a:solidFill>
                      </a:endParaRPr>
                    </a:p>
                  </a:txBody>
                  <a:tcPr/>
                </a:tc>
              </a:tr>
            </a:tbl>
          </a:graphicData>
        </a:graphic>
      </p:graphicFrame>
    </p:spTree>
    <p:extLst>
      <p:ext uri="{BB962C8B-B14F-4D97-AF65-F5344CB8AC3E}">
        <p14:creationId xmlns:p14="http://schemas.microsoft.com/office/powerpoint/2010/main" val="559425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Introductory Paragraph</a:t>
            </a:r>
            <a:endParaRPr lang="en-US" dirty="0"/>
          </a:p>
        </p:txBody>
      </p:sp>
      <p:sp>
        <p:nvSpPr>
          <p:cNvPr id="3" name="Content Placeholder 2"/>
          <p:cNvSpPr>
            <a:spLocks noGrp="1"/>
          </p:cNvSpPr>
          <p:nvPr>
            <p:ph idx="1"/>
          </p:nvPr>
        </p:nvSpPr>
        <p:spPr/>
        <p:txBody>
          <a:bodyPr>
            <a:normAutofit/>
          </a:bodyPr>
          <a:lstStyle/>
          <a:p>
            <a:pPr marL="36900" indent="0" algn="ctr">
              <a:buNone/>
            </a:pPr>
            <a:r>
              <a:rPr lang="en-US" sz="3200" b="1" dirty="0" smtClean="0"/>
              <a:t>The easiest way to write it is by using the outline!</a:t>
            </a:r>
          </a:p>
          <a:p>
            <a:r>
              <a:rPr lang="en-US" sz="2800" dirty="0" smtClean="0"/>
              <a:t>Open the PDF file titled “Introductory Paragraphs Outline” from you class folder on the EETT2_REAL drive</a:t>
            </a:r>
            <a:r>
              <a:rPr lang="en-US" sz="2800" dirty="0" smtClean="0"/>
              <a:t>.</a:t>
            </a:r>
          </a:p>
          <a:p>
            <a:r>
              <a:rPr lang="en-US" sz="2800" dirty="0" smtClean="0"/>
              <a:t>On our class website, it is the file titled “Introductory Paragraphs Outline”</a:t>
            </a:r>
            <a:endParaRPr lang="en-US" sz="2800" dirty="0"/>
          </a:p>
        </p:txBody>
      </p:sp>
    </p:spTree>
    <p:extLst>
      <p:ext uri="{BB962C8B-B14F-4D97-AF65-F5344CB8AC3E}">
        <p14:creationId xmlns:p14="http://schemas.microsoft.com/office/powerpoint/2010/main" val="2072130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2482</TotalTime>
  <Words>1782</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Calisto MT</vt:lpstr>
      <vt:lpstr>Trebuchet MS</vt:lpstr>
      <vt:lpstr>Wingdings 2</vt:lpstr>
      <vt:lpstr>Slate</vt:lpstr>
      <vt:lpstr>The Argumentative Essay</vt:lpstr>
      <vt:lpstr>So, let’s talk about the WRITING FSA</vt:lpstr>
      <vt:lpstr>NO Personal Pronouns!</vt:lpstr>
      <vt:lpstr>Claims!</vt:lpstr>
      <vt:lpstr>PEEL It!</vt:lpstr>
      <vt:lpstr>Example of how to PEEL</vt:lpstr>
      <vt:lpstr>Types of Evidence-Based Elaboration</vt:lpstr>
      <vt:lpstr>Types of Evidence-Based Elaboration</vt:lpstr>
      <vt:lpstr>The Introductory Paragraph</vt:lpstr>
      <vt:lpstr>Transitions and Counterclaims!</vt:lpstr>
      <vt:lpstr>Body Paragraph Example Outline</vt:lpstr>
      <vt:lpstr>Writing 360 – The Conclusion Paragraph</vt:lpstr>
      <vt:lpstr>Practice Re-stating Claims/Controlling Ideas</vt:lpstr>
      <vt:lpstr>Conclusion Mini-Paragraph Outline</vt:lpstr>
      <vt:lpstr>What is Revision?</vt:lpstr>
      <vt:lpstr>PowerPoint Presentation</vt:lpstr>
      <vt:lpstr>PowerPoint Presentation</vt:lpstr>
      <vt:lpstr>How Do You R.A.D.a.R?</vt:lpstr>
      <vt:lpstr>R.A.D.a.R Checklist</vt:lpstr>
      <vt:lpstr>R.A.D.a.R Checklist</vt:lpstr>
      <vt:lpstr>R.A.D.a.R Checklist</vt:lpstr>
      <vt:lpstr>PowerPoint Presentation</vt:lpstr>
      <vt:lpstr>Editing Checklist</vt:lpstr>
      <vt:lpstr>Are you finished?  Check it off if the following are done …</vt:lpstr>
    </vt:vector>
  </TitlesOfParts>
  <Company>SCPS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and Elaboration</dc:title>
  <dc:creator>Kyle Frankenstein</dc:creator>
  <cp:lastModifiedBy>Morales</cp:lastModifiedBy>
  <cp:revision>53</cp:revision>
  <cp:lastPrinted>2015-01-26T19:58:28Z</cp:lastPrinted>
  <dcterms:created xsi:type="dcterms:W3CDTF">2015-01-21T18:48:55Z</dcterms:created>
  <dcterms:modified xsi:type="dcterms:W3CDTF">2015-02-13T15:23:32Z</dcterms:modified>
</cp:coreProperties>
</file>